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Lst>
  <p:sldSz cy="5143500" cx="9144000"/>
  <p:notesSz cx="6858000" cy="9144000"/>
  <p:embeddedFontLst>
    <p:embeddedFont>
      <p:font typeface="Raleway"/>
      <p:regular r:id="rId245"/>
      <p:bold r:id="rId246"/>
      <p:italic r:id="rId247"/>
      <p:boldItalic r:id="rId248"/>
    </p:embeddedFont>
    <p:embeddedFont>
      <p:font typeface="Lato"/>
      <p:regular r:id="rId249"/>
      <p:bold r:id="rId250"/>
      <p:italic r:id="rId251"/>
      <p:boldItalic r:id="rId2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BE57E22-FCCE-42F9-A337-83F9BAD21BAD}">
  <a:tblStyle styleId="{ABE57E22-FCCE-42F9-A337-83F9BAD21BA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142" Type="http://schemas.openxmlformats.org/officeDocument/2006/relationships/slide" Target="slides/slide136.xml"/><Relationship Id="rId141" Type="http://schemas.openxmlformats.org/officeDocument/2006/relationships/slide" Target="slides/slide135.xml"/><Relationship Id="rId140" Type="http://schemas.openxmlformats.org/officeDocument/2006/relationships/slide" Target="slides/slide134.xml"/><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137" Type="http://schemas.openxmlformats.org/officeDocument/2006/relationships/slide" Target="slides/slide131.xml"/><Relationship Id="rId132" Type="http://schemas.openxmlformats.org/officeDocument/2006/relationships/slide" Target="slides/slide126.xml"/><Relationship Id="rId131" Type="http://schemas.openxmlformats.org/officeDocument/2006/relationships/slide" Target="slides/slide125.xml"/><Relationship Id="rId252" Type="http://schemas.openxmlformats.org/officeDocument/2006/relationships/font" Target="fonts/Lato-boldItalic.fntdata"/><Relationship Id="rId130" Type="http://schemas.openxmlformats.org/officeDocument/2006/relationships/slide" Target="slides/slide124.xml"/><Relationship Id="rId251" Type="http://schemas.openxmlformats.org/officeDocument/2006/relationships/font" Target="fonts/Lato-italic.fntdata"/><Relationship Id="rId250" Type="http://schemas.openxmlformats.org/officeDocument/2006/relationships/font" Target="fonts/Lato-bold.fntdata"/><Relationship Id="rId136" Type="http://schemas.openxmlformats.org/officeDocument/2006/relationships/slide" Target="slides/slide130.xml"/><Relationship Id="rId135" Type="http://schemas.openxmlformats.org/officeDocument/2006/relationships/slide" Target="slides/slide129.xml"/><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font" Target="fonts/Lato-regular.fntdata"/><Relationship Id="rId127" Type="http://schemas.openxmlformats.org/officeDocument/2006/relationships/slide" Target="slides/slide121.xml"/><Relationship Id="rId248" Type="http://schemas.openxmlformats.org/officeDocument/2006/relationships/font" Target="fonts/Raleway-boldItalic.fntdata"/><Relationship Id="rId126" Type="http://schemas.openxmlformats.org/officeDocument/2006/relationships/slide" Target="slides/slide120.xml"/><Relationship Id="rId247" Type="http://schemas.openxmlformats.org/officeDocument/2006/relationships/font" Target="fonts/Raleway-italic.fntdata"/><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font" Target="fonts/Raleway-bold.fntdata"/><Relationship Id="rId124" Type="http://schemas.openxmlformats.org/officeDocument/2006/relationships/slide" Target="slides/slide118.xml"/><Relationship Id="rId245" Type="http://schemas.openxmlformats.org/officeDocument/2006/relationships/font" Target="fonts/Raleway-regular.fntdata"/><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TP7DQeGm4CVlynI3f_RW2nHQn59QUf12ds3KgH_632Jn86NVVMVPoBgH5Hp8x_-Ha1G-a0lBR00QGzxZ3pil5ly1zViDRh0T_WtEXufctaD3H-Pf_M9Zv2ckhUhFYU5Jf2rNlhUS0AGUkGd8au3--7BR5Lyn-vWaYznGWhVeA9hLSGX_YzfKESIhfNFIxohgfHtWCjAAKbcsAMa5zQGLyURo_0sl1trtJ87tV9G7GYoE0XHiMtsJCm00" TargetMode="Externa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lantuml.com/plantuml/uml/NP312i8m44Jl-Oeb9ptq1mIbKWGldXGyRzjG8ib6qbImuh_RR4jIp27BliaCGye-e0-3DQ8nsFTGeOUFWEbSWzVK0Q5LwxtsI2q3TfweqwGssuMuPm9V8LpzK4q0V26DAEO1Euw4FSWZ0va5pexApRrTG9aJZCLHyBtsnrqcdDptmKnDizkwMXljn39N2PUPo2pbbBEZDbQ8Fr8K1yXFAgymg2Ia-l-SUoLSAce7Qtu0" TargetMode="Externa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a20aa56cc7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a20aa56cc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TP7DQeGm4CVlynI3f_RW2nHQn59QUf12ds3KgH_632Jn86NVVMVPoBgH5Hp8x_-Ha1G-a0lBR00QGzxZ3pil5ly1zViDRh0T_WtEXufctaD3H-Pf_M9Zv2ckhUhFYU5Jf2rNlhUS0AGUkGd8au3--7BR5Lyn-vWaYznGWhVeA9hLSGX_YzfKESIhfNFIxohgfHtWCjAAKbcsAMa5zQGLyURo_0sl1trtJ87tV9G7GYoE0XHiMtsJCm00</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a2fb43f7e2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a2fb43f7e2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a2fb43f7e2_0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a2fb43f7e2_0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a20aa56cc7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a20aa56cc7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a2fb43f7e2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a2fb43f7e2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a2fb43f7e2_0_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a2fb43f7e2_0_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a2fb43f7e2_0_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a2fb43f7e2_0_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a20aa56cc7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a20aa56cc7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a2fb43f7e2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a2fb43f7e2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a2fb43f7e2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a2fb43f7e2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a2fb43f7e2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a2fb43f7e2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a20aa56cc7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a20aa56cc7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2"/>
              </a:rPr>
              <a:t>http://www.plantuml.com/plantuml/uml/NP312i8m44Jl-Oeb9ptq1mIbKWGldXGyRzjG8ib6qbImuh_RR4jIp27BliaCGye-e0-3DQ8nsFTGeOUFWEbSWzVK0Q5LwxtsI2q3TfweqwGssuMuPm9V8LpzK4q0V26DAEO1Euw4FSWZ0va5pexApRrTG9aJZCLHyBtsnrqcdDptmKnDizkwMXljn39N2PUPo2pbbBEZDbQ8Fr8K1yXFAgymg2Ia-l-SUoLSAce7Qtu0</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a2fb43f7e2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a2fb43f7e2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a2b7f8907c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a2b7f8907c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 name="Shape 729"/>
        <p:cNvGrpSpPr/>
        <p:nvPr/>
      </p:nvGrpSpPr>
      <p:grpSpPr>
        <a:xfrm>
          <a:off x="0" y="0"/>
          <a:ext cx="0" cy="0"/>
          <a:chOff x="0" y="0"/>
          <a:chExt cx="0" cy="0"/>
        </a:xfrm>
      </p:grpSpPr>
      <p:sp>
        <p:nvSpPr>
          <p:cNvPr id="730" name="Google Shape;730;ga2fb43f7e2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a2fb43f7e2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a2fb43f7e2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a2fb43f7e2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a2fb43f7e2_0_1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a2fb43f7e2_0_1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a2fb43f7e2_0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a2fb43f7e2_0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a2fb43f7e2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a2fb43f7e2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a20aa56cc7_0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a20aa56cc7_0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a2fb43f7e2_0_1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a2fb43f7e2_0_1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a2fb43f7e2_0_1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a2fb43f7e2_0_1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a20aa56cc7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a20aa56cc7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a2fb43f7e2_0_1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a2fb43f7e2_0_1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ga20aa56cc7_0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a20aa56cc7_0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a2b7f8907c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a2b7f8907c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a2b7f8907c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a2b7f8907c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a2b7f8907c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a2b7f8907c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a2b7f8907c_0_3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a2b7f8907c_0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a2b7f8907c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a2b7f8907c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a2b7f8907c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a2b7f8907c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a2b7f8907c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a2b7f8907c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a2b7f8907c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a2b7f8907c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a20aa56cc7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a20aa56cc7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a2b7f8907c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a2b7f8907c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a2b7f8907c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a2b7f8907c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a2b7f8907c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a2b7f8907c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a2b7f8907c_0_4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a2b7f8907c_0_4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a2b7f8907c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a2b7f8907c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a2b7f8907c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a2b7f8907c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a2b7f8907c_0_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a2b7f8907c_0_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a2b7f8907c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a2b7f8907c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a2b7f8907c_0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a2b7f8907c_0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7" name="Shape 887"/>
        <p:cNvGrpSpPr/>
        <p:nvPr/>
      </p:nvGrpSpPr>
      <p:grpSpPr>
        <a:xfrm>
          <a:off x="0" y="0"/>
          <a:ext cx="0" cy="0"/>
          <a:chOff x="0" y="0"/>
          <a:chExt cx="0" cy="0"/>
        </a:xfrm>
      </p:grpSpPr>
      <p:sp>
        <p:nvSpPr>
          <p:cNvPr id="888" name="Google Shape;888;ga2b7f8907c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9" name="Google Shape;889;ga2b7f8907c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a20aa56cc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a20aa56cc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a2b7f8907c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a2b7f8907c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a2b7f8907c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a2b7f8907c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a2fb43f7e2_0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a2fb43f7e2_0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a2fb43f7e2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a2fb43f7e2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a2fb43f7e2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a2fb43f7e2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a2fb43f7e2_0_1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a2fb43f7e2_0_1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a2fb43f7e2_0_1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a2fb43f7e2_0_1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a2fb43f7e2_0_1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a2fb43f7e2_0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a2fb43f7e2_0_1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a2fb43f7e2_0_1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ga2fb43f7e2_0_1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a2fb43f7e2_0_1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a20aa56cc7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a20aa56cc7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a2fb43f7e2_0_1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a2fb43f7e2_0_1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a2b7f8907c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a2b7f8907c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a2b7f8907c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a2b7f8907c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a2fb43f7e2_0_1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a2fb43f7e2_0_1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a2fb43f7e2_0_1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a2fb43f7e2_0_1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a2fb43f7e2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a2fb43f7e2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a2fb43f7e2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a2fb43f7e2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a2fb43f7e2_0_1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a2fb43f7e2_0_1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a2b7f8907c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a2b7f8907c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a2b7f8907c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a2b7f8907c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20aa56cc7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a20aa56cc7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a2fb43f7e2_0_1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a2fb43f7e2_0_1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2" name="Shape 1012"/>
        <p:cNvGrpSpPr/>
        <p:nvPr/>
      </p:nvGrpSpPr>
      <p:grpSpPr>
        <a:xfrm>
          <a:off x="0" y="0"/>
          <a:ext cx="0" cy="0"/>
          <a:chOff x="0" y="0"/>
          <a:chExt cx="0" cy="0"/>
        </a:xfrm>
      </p:grpSpPr>
      <p:sp>
        <p:nvSpPr>
          <p:cNvPr id="1013" name="Google Shape;1013;ga2b7f8907c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4" name="Google Shape;1014;ga2b7f8907c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8" name="Shape 1018"/>
        <p:cNvGrpSpPr/>
        <p:nvPr/>
      </p:nvGrpSpPr>
      <p:grpSpPr>
        <a:xfrm>
          <a:off x="0" y="0"/>
          <a:ext cx="0" cy="0"/>
          <a:chOff x="0" y="0"/>
          <a:chExt cx="0" cy="0"/>
        </a:xfrm>
      </p:grpSpPr>
      <p:sp>
        <p:nvSpPr>
          <p:cNvPr id="1019" name="Google Shape;1019;gace084c32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0" name="Google Shape;1020;gace084c3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ace084c32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ace084c32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ace084c32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ace084c32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ace084c327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ace084c327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ace084c327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ace084c32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7" name="Shape 1047"/>
        <p:cNvGrpSpPr/>
        <p:nvPr/>
      </p:nvGrpSpPr>
      <p:grpSpPr>
        <a:xfrm>
          <a:off x="0" y="0"/>
          <a:ext cx="0" cy="0"/>
          <a:chOff x="0" y="0"/>
          <a:chExt cx="0" cy="0"/>
        </a:xfrm>
      </p:grpSpPr>
      <p:sp>
        <p:nvSpPr>
          <p:cNvPr id="1048" name="Google Shape;1048;gace084c327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ace084c327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a2fb43f7e2_0_17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5" name="Google Shape;1055;ga2fb43f7e2_0_17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a2b7f8907c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a2b7f8907c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a20aa56cc7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a20aa56cc7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ace084c327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ace084c327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ace084c327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ace084c327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ace084c327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ace084c327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a2fb43f7e2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a2fb43f7e2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a2b7f8907c_0_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a2b7f8907c_0_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ace084c327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ace084c327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a2b7f8907c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a2b7f8907c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a2b7f8907c_0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a2b7f8907c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ace084c327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ace084c327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ace084c327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ace084c327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20aa56cc7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20aa56cc7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ace084c327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ace084c327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ace084c327_1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ace084c327_1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ace084c327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ace084c327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ace084c327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ace084c327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ace084c327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ace084c327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a2b7f8907c_0_5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a2b7f8907c_0_5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a2b7f8907c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a2b7f8907c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ace084c327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ace084c327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ace084c327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ace084c327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ace084c327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ace084c327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a20aa56cc7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a20aa56cc7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ace084c327_1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ace084c327_1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ace084c327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ace084c327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ace084c327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6" name="Google Shape;1196;gace084c327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a2fb43f7e2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a2fb43f7e2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5" name="Shape 1205"/>
        <p:cNvGrpSpPr/>
        <p:nvPr/>
      </p:nvGrpSpPr>
      <p:grpSpPr>
        <a:xfrm>
          <a:off x="0" y="0"/>
          <a:ext cx="0" cy="0"/>
          <a:chOff x="0" y="0"/>
          <a:chExt cx="0" cy="0"/>
        </a:xfrm>
      </p:grpSpPr>
      <p:sp>
        <p:nvSpPr>
          <p:cNvPr id="1206" name="Google Shape;1206;ga2b7f8907c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7" name="Google Shape;1207;ga2b7f8907c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ace084c327_1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ace084c327_1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7" name="Shape 1217"/>
        <p:cNvGrpSpPr/>
        <p:nvPr/>
      </p:nvGrpSpPr>
      <p:grpSpPr>
        <a:xfrm>
          <a:off x="0" y="0"/>
          <a:ext cx="0" cy="0"/>
          <a:chOff x="0" y="0"/>
          <a:chExt cx="0" cy="0"/>
        </a:xfrm>
      </p:grpSpPr>
      <p:sp>
        <p:nvSpPr>
          <p:cNvPr id="1218" name="Google Shape;1218;gace084c327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ace084c327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ace084c327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6" name="Google Shape;1226;gace084c327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0" name="Shape 1230"/>
        <p:cNvGrpSpPr/>
        <p:nvPr/>
      </p:nvGrpSpPr>
      <p:grpSpPr>
        <a:xfrm>
          <a:off x="0" y="0"/>
          <a:ext cx="0" cy="0"/>
          <a:chOff x="0" y="0"/>
          <a:chExt cx="0" cy="0"/>
        </a:xfrm>
      </p:grpSpPr>
      <p:sp>
        <p:nvSpPr>
          <p:cNvPr id="1231" name="Google Shape;1231;gace084c327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2" name="Google Shape;1232;gace084c327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ace084c327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ace084c327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853f6325f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853f6325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20aa56cc7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a20aa56cc7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ace084c327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ace084c327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9" name="Shape 1249"/>
        <p:cNvGrpSpPr/>
        <p:nvPr/>
      </p:nvGrpSpPr>
      <p:grpSpPr>
        <a:xfrm>
          <a:off x="0" y="0"/>
          <a:ext cx="0" cy="0"/>
          <a:chOff x="0" y="0"/>
          <a:chExt cx="0" cy="0"/>
        </a:xfrm>
      </p:grpSpPr>
      <p:sp>
        <p:nvSpPr>
          <p:cNvPr id="1250" name="Google Shape;1250;gace084c327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1" name="Google Shape;1251;gace084c327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ace084c327_1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ace084c327_1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ace084c327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ace084c327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ace084c327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ace084c327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ace084c327_1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4" name="Google Shape;1274;gace084c327_1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ace084c327_1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ace084c327_1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ace084c327_1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ace084c327_1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ce084c327_1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ce084c327_1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ce084c327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ce084c327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a20aa56cc7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a20aa56cc7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ace084c327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ace084c327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ace084c327_1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0" name="Google Shape;1310;gace084c327_1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gace084c327_1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6" name="Google Shape;1316;gace084c327_1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0" name="Shape 1320"/>
        <p:cNvGrpSpPr/>
        <p:nvPr/>
      </p:nvGrpSpPr>
      <p:grpSpPr>
        <a:xfrm>
          <a:off x="0" y="0"/>
          <a:ext cx="0" cy="0"/>
          <a:chOff x="0" y="0"/>
          <a:chExt cx="0" cy="0"/>
        </a:xfrm>
      </p:grpSpPr>
      <p:sp>
        <p:nvSpPr>
          <p:cNvPr id="1321" name="Google Shape;1321;ga2fb43f7e2_0_1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2" name="Google Shape;1322;ga2fb43f7e2_0_1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a2fb43f7e2_0_1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a2fb43f7e2_0_1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a2fb43f7e2_0_1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a2fb43f7e2_0_1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a2fb43f7e2_0_1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a2fb43f7e2_0_1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a2fb43f7e2_0_1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a2fb43f7e2_0_1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a2fb43f7e2_0_1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a2fb43f7e2_0_1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5" name="Shape 1355"/>
        <p:cNvGrpSpPr/>
        <p:nvPr/>
      </p:nvGrpSpPr>
      <p:grpSpPr>
        <a:xfrm>
          <a:off x="0" y="0"/>
          <a:ext cx="0" cy="0"/>
          <a:chOff x="0" y="0"/>
          <a:chExt cx="0" cy="0"/>
        </a:xfrm>
      </p:grpSpPr>
      <p:sp>
        <p:nvSpPr>
          <p:cNvPr id="1356" name="Google Shape;1356;ga2fb43f7e2_0_1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7" name="Google Shape;1357;ga2fb43f7e2_0_1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a20aa56cc7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a20aa56cc7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a2fb43f7e2_0_1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a2fb43f7e2_0_1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7" name="Shape 1367"/>
        <p:cNvGrpSpPr/>
        <p:nvPr/>
      </p:nvGrpSpPr>
      <p:grpSpPr>
        <a:xfrm>
          <a:off x="0" y="0"/>
          <a:ext cx="0" cy="0"/>
          <a:chOff x="0" y="0"/>
          <a:chExt cx="0" cy="0"/>
        </a:xfrm>
      </p:grpSpPr>
      <p:sp>
        <p:nvSpPr>
          <p:cNvPr id="1368" name="Google Shape;1368;ga2fb43f7e2_0_18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9" name="Google Shape;1369;ga2fb43f7e2_0_18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ga2fb43f7e2_0_1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a2fb43f7e2_0_1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a2fb43f7e2_0_1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a2fb43f7e2_0_1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ace084c327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ace084c327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ace084c327_1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3" name="Google Shape;1393;gace084c327_1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a2b7f8907c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a2b7f8907c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a2b7f8907c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a2b7f8907c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ace084c327_1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0" name="Google Shape;1410;gace084c327_1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ace084c327_1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ace084c327_1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a2b7f8907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a2b7f8907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ace084c327_1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ace084c327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ace084c327_1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9" name="Google Shape;1429;gace084c327_1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3" name="Shape 1433"/>
        <p:cNvGrpSpPr/>
        <p:nvPr/>
      </p:nvGrpSpPr>
      <p:grpSpPr>
        <a:xfrm>
          <a:off x="0" y="0"/>
          <a:ext cx="0" cy="0"/>
          <a:chOff x="0" y="0"/>
          <a:chExt cx="0" cy="0"/>
        </a:xfrm>
      </p:grpSpPr>
      <p:sp>
        <p:nvSpPr>
          <p:cNvPr id="1434" name="Google Shape;1434;gace084c327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5" name="Google Shape;1435;gace084c327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8" name="Shape 1438"/>
        <p:cNvGrpSpPr/>
        <p:nvPr/>
      </p:nvGrpSpPr>
      <p:grpSpPr>
        <a:xfrm>
          <a:off x="0" y="0"/>
          <a:ext cx="0" cy="0"/>
          <a:chOff x="0" y="0"/>
          <a:chExt cx="0" cy="0"/>
        </a:xfrm>
      </p:grpSpPr>
      <p:sp>
        <p:nvSpPr>
          <p:cNvPr id="1439" name="Google Shape;1439;gace084c327_1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0" name="Google Shape;1440;gace084c327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ace084c327_1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ace084c327_1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0" name="Shape 1450"/>
        <p:cNvGrpSpPr/>
        <p:nvPr/>
      </p:nvGrpSpPr>
      <p:grpSpPr>
        <a:xfrm>
          <a:off x="0" y="0"/>
          <a:ext cx="0" cy="0"/>
          <a:chOff x="0" y="0"/>
          <a:chExt cx="0" cy="0"/>
        </a:xfrm>
      </p:grpSpPr>
      <p:sp>
        <p:nvSpPr>
          <p:cNvPr id="1451" name="Google Shape;1451;gace084c327_1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2" name="Google Shape;1452;gace084c327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6" name="Shape 1456"/>
        <p:cNvGrpSpPr/>
        <p:nvPr/>
      </p:nvGrpSpPr>
      <p:grpSpPr>
        <a:xfrm>
          <a:off x="0" y="0"/>
          <a:ext cx="0" cy="0"/>
          <a:chOff x="0" y="0"/>
          <a:chExt cx="0" cy="0"/>
        </a:xfrm>
      </p:grpSpPr>
      <p:sp>
        <p:nvSpPr>
          <p:cNvPr id="1457" name="Google Shape;1457;gace084c327_1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8" name="Google Shape;1458;gace084c327_1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a20aa56cc7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a20aa56cc7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a20aa56cc7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a20aa56cc7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2b7f8907c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a2b7f8907c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a2b7f8907c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a2b7f8907c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a2b7f8907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a2b7f8907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a2b7f8907c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a2b7f8907c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a2b7f8907c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a2b7f8907c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a20aa56cc7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a20aa56cc7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853f6325f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853f6325f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a20aa56cc7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a20aa56cc7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a20aa56cc7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a20aa56cc7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20aa56cc7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20aa56cc7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a20aa56cc7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a20aa56cc7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a2fb43f7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a2fb43f7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a2fb43f7e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a2fb43f7e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a20aa56cc7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a20aa56cc7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2b7f8907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2b7f8907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a2b7f8907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a2b7f8907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2b7f8907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2b7f8907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20aa56cc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20aa56cc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2b7f8907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2b7f8907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2b7f8907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2b7f8907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2b7f8907c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a2b7f8907c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a2b7f8907c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a2b7f8907c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2b7f8907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2b7f8907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20aa56cc7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20aa56cc7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a2fb43f7e2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a2fb43f7e2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a2fb43f7e2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a2fb43f7e2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2fb43f7e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2fb43f7e2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20aa56cc7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a20aa56cc7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20aa56cc7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20aa56cc7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a2b7f8907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a2b7f8907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a2b7f8907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a2b7f8907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a20aa56cc7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a20aa56cc7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a2fb43f7e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a2fb43f7e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a2fb43f7e2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a2fb43f7e2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a2fb43f7e2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a2fb43f7e2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a2b7f8907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a2b7f8907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a2b7f8907c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a2b7f8907c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a2b7f8907c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a2b7f8907c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a2b7f8907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a2b7f8907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20aa56cc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20aa56cc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a2b7f8907c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a2b7f8907c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a2b7f8907c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a2b7f8907c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a2b7f8907c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a2b7f8907c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a2b7f8907c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a2b7f8907c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a2b7f8907c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a2b7f8907c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a2b7f8907c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a2b7f8907c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a2b7f8907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a2b7f8907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a2b7f8907c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a2b7f8907c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a2b7f8907c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a2b7f8907c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a2b7f8907c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a2b7f8907c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20aa56cc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20aa56cc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a2b7f8907c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a2b7f8907c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a2b7f8907c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a2b7f8907c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2b7f8907c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2b7f8907c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a20aa56cc7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a20aa56cc7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a2fb43f7e2_0_7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a2fb43f7e2_0_7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a2fb43f7e2_0_7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a2fb43f7e2_0_7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a2fb43f7e2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a2fb43f7e2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2fb43f7e2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a2fb43f7e2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20aa56cc7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a20aa56cc7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a2fb43f7e2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a2fb43f7e2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20aa56cc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20aa56cc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a2fb43f7e2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a2fb43f7e2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a2fb43f7e2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a2fb43f7e2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a20aa56cc7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a20aa56cc7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a2fb43f7e2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a2fb43f7e2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a2fb43f7e2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a2fb43f7e2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a20aa56cc7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a20aa56cc7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a2fb43f7e2_0_4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a2fb43f7e2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a2fb43f7e2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a2fb43f7e2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a2fb43f7e2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a2fb43f7e2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a2b7f8907c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a2b7f8907c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20aa56cc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20aa56cc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a20aa56cc7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a20aa56cc7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a2fb43f7e2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a2fb43f7e2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a2fb43f7e2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a2fb43f7e2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a2fb43f7e2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a2fb43f7e2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a2fb43f7e2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a2fb43f7e2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a20aa56cc7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a20aa56cc7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a2fb43f7e2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a2fb43f7e2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a2fb43f7e2_0_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a2fb43f7e2_0_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a20aa56cc7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a20aa56cc7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a2fb43f7e2_0_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a2fb43f7e2_0_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0.xml"/><Relationship Id="rId3" Type="http://schemas.openxmlformats.org/officeDocument/2006/relationships/image" Target="../media/image4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1.xml"/><Relationship Id="rId3" Type="http://schemas.openxmlformats.org/officeDocument/2006/relationships/image" Target="../media/image6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4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4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67.png"/><Relationship Id="rId4" Type="http://schemas.openxmlformats.org/officeDocument/2006/relationships/image" Target="../media/image5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8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7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61.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5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49.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52.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 Id="rId3" Type="http://schemas.openxmlformats.org/officeDocument/2006/relationships/image" Target="../media/image5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50.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4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55.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 Id="rId3" Type="http://schemas.openxmlformats.org/officeDocument/2006/relationships/image" Target="../media/image54.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image" Target="../media/image56.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59.png"/><Relationship Id="rId4" Type="http://schemas.openxmlformats.org/officeDocument/2006/relationships/image" Target="../media/image58.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6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 Id="rId3" Type="http://schemas.openxmlformats.org/officeDocument/2006/relationships/image" Target="../media/image60.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4.xml"/><Relationship Id="rId3" Type="http://schemas.openxmlformats.org/officeDocument/2006/relationships/image" Target="../media/image70.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7.xml"/><Relationship Id="rId3" Type="http://schemas.openxmlformats.org/officeDocument/2006/relationships/image" Target="../media/image72.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62.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 Id="rId3" Type="http://schemas.openxmlformats.org/officeDocument/2006/relationships/image" Target="../media/image63.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6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6.xml"/><Relationship Id="rId3" Type="http://schemas.openxmlformats.org/officeDocument/2006/relationships/image" Target="../media/image65.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8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6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75.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76.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 Id="rId3" Type="http://schemas.openxmlformats.org/officeDocument/2006/relationships/image" Target="../media/image74.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 Id="rId3" Type="http://schemas.openxmlformats.org/officeDocument/2006/relationships/image" Target="../media/image77.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79.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hyperlink" Target="https://www.php.net/manual/en/language.oop5.magic.php" TargetMode="Externa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 Id="rId3" Type="http://schemas.openxmlformats.org/officeDocument/2006/relationships/image" Target="../media/image8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73.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82.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4.xml"/><Relationship Id="rId3" Type="http://schemas.openxmlformats.org/officeDocument/2006/relationships/hyperlink" Target="https://www.php.net/manual/en/language.oop5.magic.php" TargetMode="Externa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 Id="rId3" Type="http://schemas.openxmlformats.org/officeDocument/2006/relationships/image" Target="../media/image83.png"/><Relationship Id="rId4" Type="http://schemas.openxmlformats.org/officeDocument/2006/relationships/image" Target="../media/image7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 Id="rId3" Type="http://schemas.openxmlformats.org/officeDocument/2006/relationships/image" Target="../media/image84.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 Id="rId3" Type="http://schemas.openxmlformats.org/officeDocument/2006/relationships/image" Target="../media/image90.png"/></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94.png"/><Relationship Id="rId4" Type="http://schemas.openxmlformats.org/officeDocument/2006/relationships/image" Target="../media/image103.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 Id="rId3" Type="http://schemas.openxmlformats.org/officeDocument/2006/relationships/image" Target="../media/image86.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8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0.xml"/><Relationship Id="rId3" Type="http://schemas.openxmlformats.org/officeDocument/2006/relationships/image" Target="../media/image81.png"/><Relationship Id="rId4" Type="http://schemas.openxmlformats.org/officeDocument/2006/relationships/image" Target="../media/image87.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 Id="rId3" Type="http://schemas.openxmlformats.org/officeDocument/2006/relationships/image" Target="../media/image93.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hyperlink" Target="https://www.php.net/manual/en/dateinterval.construct.php" TargetMode="Externa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6.xml"/><Relationship Id="rId3" Type="http://schemas.openxmlformats.org/officeDocument/2006/relationships/image" Target="../media/image91.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9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9.xml"/><Relationship Id="rId3" Type="http://schemas.openxmlformats.org/officeDocument/2006/relationships/hyperlink" Target="https://www.php.net/manual/en/datetime.format.php"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image" Target="../media/image9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98.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 Id="rId3" Type="http://schemas.openxmlformats.org/officeDocument/2006/relationships/image" Target="../media/image109.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7.xml"/><Relationship Id="rId3" Type="http://schemas.openxmlformats.org/officeDocument/2006/relationships/image" Target="../media/image95.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 Id="rId3" Type="http://schemas.openxmlformats.org/officeDocument/2006/relationships/image" Target="../media/image9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106.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1.xml"/><Relationship Id="rId3" Type="http://schemas.openxmlformats.org/officeDocument/2006/relationships/image" Target="../media/image102.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105.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 Id="rId3" Type="http://schemas.openxmlformats.org/officeDocument/2006/relationships/image" Target="../media/image101.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 Id="rId3" Type="http://schemas.openxmlformats.org/officeDocument/2006/relationships/hyperlink" Target="https://www.php.net/manual/en/pcre.pattern.php" TargetMode="Externa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hyperlink" Target="https://www.php.net/manual/en/ref.pcre.php" TargetMode="Externa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9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0.xml"/><Relationship Id="rId3" Type="http://schemas.openxmlformats.org/officeDocument/2006/relationships/image" Target="../media/image108.pn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 Id="rId3" Type="http://schemas.openxmlformats.org/officeDocument/2006/relationships/image" Target="../media/image100.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hyperlink" Target="https://www.php.net/manual/en/book.reflection.php" TargetMode="Externa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104.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 Id="rId3" Type="http://schemas.openxmlformats.org/officeDocument/2006/relationships/image" Target="../media/image107.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udemy.com/course/pemrograman-php-pemula-sampai-mahir/?referralCode=FB1EE79284AE417D17C5"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3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2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2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3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2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4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2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36.png"/><Relationship Id="rId4" Type="http://schemas.openxmlformats.org/officeDocument/2006/relationships/image" Target="../media/image3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2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0.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4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4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Object Oriented Programming</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Person</a:t>
            </a:r>
            <a:endParaRPr/>
          </a:p>
        </p:txBody>
      </p:sp>
      <p:pic>
        <p:nvPicPr>
          <p:cNvPr id="141" name="Google Shape;141;p22"/>
          <p:cNvPicPr preferRelativeResize="0"/>
          <p:nvPr/>
        </p:nvPicPr>
        <p:blipFill>
          <a:blip r:embed="rId3">
            <a:alphaModFix/>
          </a:blip>
          <a:stretch>
            <a:fillRect/>
          </a:stretch>
        </p:blipFill>
        <p:spPr>
          <a:xfrm>
            <a:off x="2481263" y="2006250"/>
            <a:ext cx="4181475" cy="231457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12"/>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Abstract Class</a:t>
            </a:r>
            <a:endParaRPr/>
          </a:p>
        </p:txBody>
      </p:sp>
      <p:pic>
        <p:nvPicPr>
          <p:cNvPr id="663" name="Google Shape;663;p112"/>
          <p:cNvPicPr preferRelativeResize="0"/>
          <p:nvPr/>
        </p:nvPicPr>
        <p:blipFill>
          <a:blip r:embed="rId3">
            <a:alphaModFix/>
          </a:blip>
          <a:stretch>
            <a:fillRect/>
          </a:stretch>
        </p:blipFill>
        <p:spPr>
          <a:xfrm>
            <a:off x="152400" y="2006250"/>
            <a:ext cx="7225231" cy="29848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3"/>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Abstract Class</a:t>
            </a:r>
            <a:endParaRPr/>
          </a:p>
        </p:txBody>
      </p:sp>
      <p:pic>
        <p:nvPicPr>
          <p:cNvPr id="669" name="Google Shape;669;p113"/>
          <p:cNvPicPr preferRelativeResize="0"/>
          <p:nvPr/>
        </p:nvPicPr>
        <p:blipFill>
          <a:blip r:embed="rId3">
            <a:alphaModFix/>
          </a:blip>
          <a:stretch>
            <a:fillRect/>
          </a:stretch>
        </p:blipFill>
        <p:spPr>
          <a:xfrm>
            <a:off x="152400" y="2006250"/>
            <a:ext cx="8839201" cy="22899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11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Function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Function</a:t>
            </a:r>
            <a:endParaRPr/>
          </a:p>
        </p:txBody>
      </p:sp>
      <p:sp>
        <p:nvSpPr>
          <p:cNvPr id="680" name="Google Shape;680;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class yang abstract, kita bisa membuat abstract function juga di dalam class abstract tersebut</a:t>
            </a:r>
            <a:endParaRPr/>
          </a:p>
          <a:p>
            <a:pPr indent="-311150" lvl="0" marL="457200" rtl="0" algn="l">
              <a:spcBef>
                <a:spcPts val="0"/>
              </a:spcBef>
              <a:spcAft>
                <a:spcPts val="0"/>
              </a:spcAft>
              <a:buSzPts val="1300"/>
              <a:buChar char="●"/>
            </a:pPr>
            <a:r>
              <a:rPr lang="id"/>
              <a:t>Saat kita membuat sebuah abstract function, kita tidak boleh membuat block function untuk function tersebut</a:t>
            </a:r>
            <a:endParaRPr/>
          </a:p>
          <a:p>
            <a:pPr indent="-311150" lvl="0" marL="457200" rtl="0" algn="l">
              <a:spcBef>
                <a:spcPts val="0"/>
              </a:spcBef>
              <a:spcAft>
                <a:spcPts val="0"/>
              </a:spcAft>
              <a:buSzPts val="1300"/>
              <a:buChar char="●"/>
            </a:pPr>
            <a:r>
              <a:rPr lang="id"/>
              <a:t>Artinya, abstract function wajib di override di class child</a:t>
            </a:r>
            <a:endParaRPr/>
          </a:p>
          <a:p>
            <a:pPr indent="-311150" lvl="0" marL="457200" rtl="0" algn="l">
              <a:spcBef>
                <a:spcPts val="0"/>
              </a:spcBef>
              <a:spcAft>
                <a:spcPts val="0"/>
              </a:spcAft>
              <a:buSzPts val="1300"/>
              <a:buChar char="●"/>
            </a:pPr>
            <a:r>
              <a:rPr lang="id"/>
              <a:t>Abstract function tidak boleh memiliki access modifier private</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Abstract Function</a:t>
            </a:r>
            <a:endParaRPr/>
          </a:p>
        </p:txBody>
      </p:sp>
      <p:pic>
        <p:nvPicPr>
          <p:cNvPr id="686" name="Google Shape;686;p116"/>
          <p:cNvPicPr preferRelativeResize="0"/>
          <p:nvPr/>
        </p:nvPicPr>
        <p:blipFill>
          <a:blip r:embed="rId3">
            <a:alphaModFix/>
          </a:blip>
          <a:stretch>
            <a:fillRect/>
          </a:stretch>
        </p:blipFill>
        <p:spPr>
          <a:xfrm>
            <a:off x="152400" y="2006250"/>
            <a:ext cx="5320346" cy="298485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Abstract Function</a:t>
            </a:r>
            <a:endParaRPr/>
          </a:p>
        </p:txBody>
      </p:sp>
      <p:pic>
        <p:nvPicPr>
          <p:cNvPr id="692" name="Google Shape;692;p117"/>
          <p:cNvPicPr preferRelativeResize="0"/>
          <p:nvPr/>
        </p:nvPicPr>
        <p:blipFill>
          <a:blip r:embed="rId3">
            <a:alphaModFix/>
          </a:blip>
          <a:stretch>
            <a:fillRect/>
          </a:stretch>
        </p:blipFill>
        <p:spPr>
          <a:xfrm>
            <a:off x="152400" y="2006250"/>
            <a:ext cx="7858125" cy="280035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Encapsulation</a:t>
            </a:r>
            <a:endParaRPr/>
          </a:p>
        </p:txBody>
      </p:sp>
      <p:sp>
        <p:nvSpPr>
          <p:cNvPr id="703" name="Google Shape;703;p1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Encapsulation artinya memastikan data sensitif sebuah object tersembunyi dari akses luar</a:t>
            </a:r>
            <a:endParaRPr/>
          </a:p>
          <a:p>
            <a:pPr indent="-311150" lvl="0" marL="457200" rtl="0" algn="l">
              <a:spcBef>
                <a:spcPts val="0"/>
              </a:spcBef>
              <a:spcAft>
                <a:spcPts val="0"/>
              </a:spcAft>
              <a:buSzPts val="1300"/>
              <a:buChar char="●"/>
            </a:pPr>
            <a:r>
              <a:rPr lang="id"/>
              <a:t>Hal ini bertujuan agar kita bisa menjaga agar data sebuah object tetap baik dan valid</a:t>
            </a:r>
            <a:endParaRPr/>
          </a:p>
          <a:p>
            <a:pPr indent="-311150" lvl="0" marL="457200" rtl="0" algn="l">
              <a:spcBef>
                <a:spcPts val="0"/>
              </a:spcBef>
              <a:spcAft>
                <a:spcPts val="0"/>
              </a:spcAft>
              <a:buSzPts val="1300"/>
              <a:buChar char="●"/>
            </a:pPr>
            <a:r>
              <a:rPr lang="id"/>
              <a:t>Untuk mencapai ini, biasanya kita akan membuat semua properties menggunakan access modifier private, sehingga tidak bisa diakses atau diubah dari luar</a:t>
            </a:r>
            <a:endParaRPr/>
          </a:p>
          <a:p>
            <a:pPr indent="-311150" lvl="0" marL="457200" rtl="0" algn="l">
              <a:spcBef>
                <a:spcPts val="0"/>
              </a:spcBef>
              <a:spcAft>
                <a:spcPts val="0"/>
              </a:spcAft>
              <a:buSzPts val="1300"/>
              <a:buChar char="●"/>
            </a:pPr>
            <a:r>
              <a:rPr lang="id"/>
              <a:t>Agar bisa diubah, kita akan menyediakan function untuk mengubah dan mendapatkan properties tersebut</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a:t>
            </a:r>
            <a:endParaRPr/>
          </a:p>
        </p:txBody>
      </p:sp>
      <p:sp>
        <p:nvSpPr>
          <p:cNvPr id="709" name="Google Shape;709;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a:t>
            </a:r>
            <a:r>
              <a:rPr lang="id"/>
              <a:t>PHP</a:t>
            </a:r>
            <a:r>
              <a:rPr lang="id"/>
              <a:t>, proses encapsulation sudah dibuat standarisasinya, dimana kita bisa menggunakan Getter dan Setter method.</a:t>
            </a:r>
            <a:endParaRPr/>
          </a:p>
          <a:p>
            <a:pPr indent="-311150" lvl="0" marL="457200" rtl="0" algn="l">
              <a:spcBef>
                <a:spcPts val="0"/>
              </a:spcBef>
              <a:spcAft>
                <a:spcPts val="0"/>
              </a:spcAft>
              <a:buSzPts val="1300"/>
              <a:buChar char="●"/>
            </a:pPr>
            <a:r>
              <a:rPr lang="id"/>
              <a:t>Getter adalah function yang dibuat untuk mengambil data field</a:t>
            </a:r>
            <a:endParaRPr/>
          </a:p>
          <a:p>
            <a:pPr indent="-311150" lvl="0" marL="457200" rtl="0" algn="l">
              <a:spcBef>
                <a:spcPts val="0"/>
              </a:spcBef>
              <a:spcAft>
                <a:spcPts val="0"/>
              </a:spcAft>
              <a:buSzPts val="1300"/>
              <a:buChar char="●"/>
            </a:pPr>
            <a:r>
              <a:rPr lang="id"/>
              <a:t>Setter ada function untuk mengubah data field</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Getter dan Setter Method</a:t>
            </a:r>
            <a:endParaRPr/>
          </a:p>
        </p:txBody>
      </p:sp>
      <p:graphicFrame>
        <p:nvGraphicFramePr>
          <p:cNvPr id="715" name="Google Shape;715;p121"/>
          <p:cNvGraphicFramePr/>
          <p:nvPr/>
        </p:nvGraphicFramePr>
        <p:xfrm>
          <a:off x="952500" y="2190750"/>
          <a:ext cx="3000000" cy="3000000"/>
        </p:xfrm>
        <a:graphic>
          <a:graphicData uri="http://schemas.openxmlformats.org/drawingml/2006/table">
            <a:tbl>
              <a:tblPr>
                <a:noFill/>
                <a:tableStyleId>{ABE57E22-FCCE-42F9-A337-83F9BAD21BAD}</a:tableStyleId>
              </a:tblPr>
              <a:tblGrid>
                <a:gridCol w="2413000"/>
                <a:gridCol w="2413000"/>
                <a:gridCol w="2413000"/>
              </a:tblGrid>
              <a:tr h="381000">
                <a:tc>
                  <a:txBody>
                    <a:bodyPr/>
                    <a:lstStyle/>
                    <a:p>
                      <a:pPr indent="0" lvl="0" marL="0" rtl="0" algn="l">
                        <a:spcBef>
                          <a:spcPts val="0"/>
                        </a:spcBef>
                        <a:spcAft>
                          <a:spcPts val="0"/>
                        </a:spcAft>
                        <a:buNone/>
                      </a:pPr>
                      <a:r>
                        <a:rPr lang="id"/>
                        <a:t>Tipe Data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Getter Method</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Setter Method</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boolean</a:t>
                      </a:r>
                      <a:endParaRPr/>
                    </a:p>
                  </a:txBody>
                  <a:tcPr marT="91425" marB="91425" marR="91425" marL="91425"/>
                </a:tc>
                <a:tc>
                  <a:txBody>
                    <a:bodyPr/>
                    <a:lstStyle/>
                    <a:p>
                      <a:pPr indent="0" lvl="0" marL="0" rtl="0" algn="l">
                        <a:spcBef>
                          <a:spcPts val="0"/>
                        </a:spcBef>
                        <a:spcAft>
                          <a:spcPts val="0"/>
                        </a:spcAft>
                        <a:buNone/>
                      </a:pPr>
                      <a:r>
                        <a:rPr lang="id"/>
                        <a:t>isXxx(): bool</a:t>
                      </a:r>
                      <a:endParaRPr/>
                    </a:p>
                  </a:txBody>
                  <a:tcPr marT="91425" marB="91425" marR="91425" marL="91425"/>
                </a:tc>
                <a:tc>
                  <a:txBody>
                    <a:bodyPr/>
                    <a:lstStyle/>
                    <a:p>
                      <a:pPr indent="0" lvl="0" marL="0" rtl="0" algn="l">
                        <a:spcBef>
                          <a:spcPts val="0"/>
                        </a:spcBef>
                        <a:spcAft>
                          <a:spcPts val="0"/>
                        </a:spcAft>
                        <a:buNone/>
                      </a:pPr>
                      <a:r>
                        <a:rPr lang="id"/>
                        <a:t>setXxx(bool value)</a:t>
                      </a:r>
                      <a:endParaRPr/>
                    </a:p>
                  </a:txBody>
                  <a:tcPr marT="91425" marB="91425" marR="91425" marL="91425"/>
                </a:tc>
              </a:tr>
              <a:tr h="381000">
                <a:tc>
                  <a:txBody>
                    <a:bodyPr/>
                    <a:lstStyle/>
                    <a:p>
                      <a:pPr indent="0" lvl="0" marL="0" rtl="0" algn="l">
                        <a:spcBef>
                          <a:spcPts val="0"/>
                        </a:spcBef>
                        <a:spcAft>
                          <a:spcPts val="0"/>
                        </a:spcAft>
                        <a:buNone/>
                      </a:pPr>
                      <a:r>
                        <a:rPr lang="id"/>
                        <a:t>lainnya</a:t>
                      </a:r>
                      <a:endParaRPr/>
                    </a:p>
                  </a:txBody>
                  <a:tcPr marT="91425" marB="91425" marR="91425" marL="91425"/>
                </a:tc>
                <a:tc>
                  <a:txBody>
                    <a:bodyPr/>
                    <a:lstStyle/>
                    <a:p>
                      <a:pPr indent="0" lvl="0" marL="0" rtl="0" algn="l">
                        <a:spcBef>
                          <a:spcPts val="0"/>
                        </a:spcBef>
                        <a:spcAft>
                          <a:spcPts val="0"/>
                        </a:spcAft>
                        <a:buNone/>
                      </a:pPr>
                      <a:r>
                        <a:rPr lang="id"/>
                        <a:t>getXxx(): tipeData</a:t>
                      </a:r>
                      <a:endParaRPr/>
                    </a:p>
                  </a:txBody>
                  <a:tcPr marT="91425" marB="91425" marR="91425" marL="91425"/>
                </a:tc>
                <a:tc>
                  <a:txBody>
                    <a:bodyPr/>
                    <a:lstStyle/>
                    <a:p>
                      <a:pPr indent="0" lvl="0" marL="0" rtl="0" algn="l">
                        <a:spcBef>
                          <a:spcPts val="0"/>
                        </a:spcBef>
                        <a:spcAft>
                          <a:spcPts val="0"/>
                        </a:spcAft>
                        <a:buNone/>
                      </a:pPr>
                      <a:r>
                        <a:rPr lang="id"/>
                        <a:t>setXxx(tipeData value)</a:t>
                      </a:r>
                      <a:endParaRPr/>
                    </a:p>
                  </a:txBody>
                  <a:tcPr marT="91425" marB="91425" marR="91425" marL="91425"/>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 dan Object : Car</a:t>
            </a:r>
            <a:endParaRPr/>
          </a:p>
        </p:txBody>
      </p:sp>
      <p:pic>
        <p:nvPicPr>
          <p:cNvPr id="147" name="Google Shape;147;p23"/>
          <p:cNvPicPr preferRelativeResize="0"/>
          <p:nvPr/>
        </p:nvPicPr>
        <p:blipFill>
          <a:blip r:embed="rId3">
            <a:alphaModFix/>
          </a:blip>
          <a:stretch>
            <a:fillRect/>
          </a:stretch>
        </p:blipFill>
        <p:spPr>
          <a:xfrm>
            <a:off x="2638425" y="2006250"/>
            <a:ext cx="3867150" cy="231457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Getter dan Setter</a:t>
            </a:r>
            <a:endParaRPr/>
          </a:p>
        </p:txBody>
      </p:sp>
      <p:pic>
        <p:nvPicPr>
          <p:cNvPr id="721" name="Google Shape;721;p122"/>
          <p:cNvPicPr preferRelativeResize="0"/>
          <p:nvPr/>
        </p:nvPicPr>
        <p:blipFill>
          <a:blip r:embed="rId3">
            <a:alphaModFix/>
          </a:blip>
          <a:stretch>
            <a:fillRect/>
          </a:stretch>
        </p:blipFill>
        <p:spPr>
          <a:xfrm>
            <a:off x="4709899" y="2006250"/>
            <a:ext cx="4256925" cy="2026075"/>
          </a:xfrm>
          <a:prstGeom prst="rect">
            <a:avLst/>
          </a:prstGeom>
          <a:noFill/>
          <a:ln>
            <a:noFill/>
          </a:ln>
        </p:spPr>
      </p:pic>
      <p:pic>
        <p:nvPicPr>
          <p:cNvPr id="722" name="Google Shape;722;p122"/>
          <p:cNvPicPr preferRelativeResize="0"/>
          <p:nvPr/>
        </p:nvPicPr>
        <p:blipFill>
          <a:blip r:embed="rId4">
            <a:alphaModFix/>
          </a:blip>
          <a:stretch>
            <a:fillRect/>
          </a:stretch>
        </p:blipFill>
        <p:spPr>
          <a:xfrm>
            <a:off x="152400" y="2006250"/>
            <a:ext cx="4402365" cy="2984849"/>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Getter dan Setter</a:t>
            </a:r>
            <a:endParaRPr/>
          </a:p>
        </p:txBody>
      </p:sp>
      <p:pic>
        <p:nvPicPr>
          <p:cNvPr id="728" name="Google Shape;728;p123"/>
          <p:cNvPicPr preferRelativeResize="0"/>
          <p:nvPr/>
        </p:nvPicPr>
        <p:blipFill>
          <a:blip r:embed="rId3">
            <a:alphaModFix/>
          </a:blip>
          <a:stretch>
            <a:fillRect/>
          </a:stretch>
        </p:blipFill>
        <p:spPr>
          <a:xfrm>
            <a:off x="152400" y="2006250"/>
            <a:ext cx="8646588" cy="298485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Validation di Setter</a:t>
            </a:r>
            <a:endParaRPr/>
          </a:p>
        </p:txBody>
      </p:sp>
      <p:pic>
        <p:nvPicPr>
          <p:cNvPr id="734" name="Google Shape;734;p124"/>
          <p:cNvPicPr preferRelativeResize="0"/>
          <p:nvPr/>
        </p:nvPicPr>
        <p:blipFill>
          <a:blip r:embed="rId3">
            <a:alphaModFix/>
          </a:blip>
          <a:stretch>
            <a:fillRect/>
          </a:stretch>
        </p:blipFill>
        <p:spPr>
          <a:xfrm>
            <a:off x="152400" y="2006250"/>
            <a:ext cx="8839200" cy="2214246"/>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1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a:t>
            </a:r>
            <a:endParaRPr/>
          </a:p>
        </p:txBody>
      </p:sp>
      <p:sp>
        <p:nvSpPr>
          <p:cNvPr id="745" name="Google Shape;745;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abstract class bisa kita gunakan sebagai kontrak untuk class child nya.</a:t>
            </a:r>
            <a:endParaRPr/>
          </a:p>
          <a:p>
            <a:pPr indent="-311150" lvl="0" marL="457200" rtl="0" algn="l">
              <a:spcBef>
                <a:spcPts val="0"/>
              </a:spcBef>
              <a:spcAft>
                <a:spcPts val="0"/>
              </a:spcAft>
              <a:buSzPts val="1300"/>
              <a:buChar char="●"/>
            </a:pPr>
            <a:r>
              <a:rPr lang="id"/>
              <a:t>Namun sebenarnya yang lebih tepat untuk kontrak adalah Interface</a:t>
            </a:r>
            <a:endParaRPr/>
          </a:p>
          <a:p>
            <a:pPr indent="-311150" lvl="0" marL="457200" rtl="0" algn="l">
              <a:spcBef>
                <a:spcPts val="0"/>
              </a:spcBef>
              <a:spcAft>
                <a:spcPts val="0"/>
              </a:spcAft>
              <a:buSzPts val="1300"/>
              <a:buChar char="●"/>
            </a:pPr>
            <a:r>
              <a:rPr lang="id"/>
              <a:t>Jangan salah sangka bahwa Interface disini bukanlah User Interface</a:t>
            </a:r>
            <a:endParaRPr/>
          </a:p>
          <a:p>
            <a:pPr indent="-311150" lvl="0" marL="457200" rtl="0" algn="l">
              <a:spcBef>
                <a:spcPts val="0"/>
              </a:spcBef>
              <a:spcAft>
                <a:spcPts val="0"/>
              </a:spcAft>
              <a:buSzPts val="1300"/>
              <a:buChar char="●"/>
            </a:pPr>
            <a:r>
              <a:rPr lang="id"/>
              <a:t>Interface mirip seperti abstract class, yang membedakan adalah di Interface, semua method otomatis abstract, tidak memiliki block</a:t>
            </a:r>
            <a:endParaRPr/>
          </a:p>
          <a:p>
            <a:pPr indent="-311150" lvl="0" marL="457200" rtl="0" algn="l">
              <a:spcBef>
                <a:spcPts val="0"/>
              </a:spcBef>
              <a:spcAft>
                <a:spcPts val="0"/>
              </a:spcAft>
              <a:buSzPts val="1300"/>
              <a:buChar char="●"/>
            </a:pPr>
            <a:r>
              <a:rPr lang="id"/>
              <a:t>Di interface kita tidak boleh memiliki properties, kita hanya boleh memiliki constant </a:t>
            </a:r>
            <a:endParaRPr/>
          </a:p>
          <a:p>
            <a:pPr indent="-311150" lvl="0" marL="457200" rtl="0" algn="l">
              <a:spcBef>
                <a:spcPts val="0"/>
              </a:spcBef>
              <a:spcAft>
                <a:spcPts val="0"/>
              </a:spcAft>
              <a:buSzPts val="1300"/>
              <a:buChar char="●"/>
            </a:pPr>
            <a:r>
              <a:rPr lang="id"/>
              <a:t>Untuk mewariskan interface, kita tidak menggunakan kata kunci extends, melainkan implements</a:t>
            </a:r>
            <a:endParaRPr/>
          </a:p>
          <a:p>
            <a:pPr indent="-311150" lvl="0" marL="457200" rtl="0" algn="l">
              <a:spcBef>
                <a:spcPts val="0"/>
              </a:spcBef>
              <a:spcAft>
                <a:spcPts val="0"/>
              </a:spcAft>
              <a:buSzPts val="1300"/>
              <a:buChar char="●"/>
            </a:pPr>
            <a:r>
              <a:rPr lang="id"/>
              <a:t>Dan berbeda dengan class, kita bisa implements lebih dari satu interface</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Interface</a:t>
            </a:r>
            <a:endParaRPr/>
          </a:p>
        </p:txBody>
      </p:sp>
      <p:pic>
        <p:nvPicPr>
          <p:cNvPr id="751" name="Google Shape;751;p127"/>
          <p:cNvPicPr preferRelativeResize="0"/>
          <p:nvPr/>
        </p:nvPicPr>
        <p:blipFill>
          <a:blip r:embed="rId3">
            <a:alphaModFix/>
          </a:blip>
          <a:stretch>
            <a:fillRect/>
          </a:stretch>
        </p:blipFill>
        <p:spPr>
          <a:xfrm>
            <a:off x="152400" y="2006250"/>
            <a:ext cx="7214860" cy="2984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1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Implement Interface</a:t>
            </a:r>
            <a:endParaRPr/>
          </a:p>
        </p:txBody>
      </p:sp>
      <p:pic>
        <p:nvPicPr>
          <p:cNvPr id="757" name="Google Shape;757;p128"/>
          <p:cNvPicPr preferRelativeResize="0"/>
          <p:nvPr/>
        </p:nvPicPr>
        <p:blipFill>
          <a:blip r:embed="rId3">
            <a:alphaModFix/>
          </a:blip>
          <a:stretch>
            <a:fillRect/>
          </a:stretch>
        </p:blipFill>
        <p:spPr>
          <a:xfrm>
            <a:off x="152400" y="2006250"/>
            <a:ext cx="6030893" cy="2984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1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 Inheritance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6" name="Shape 766"/>
        <p:cNvGrpSpPr/>
        <p:nvPr/>
      </p:nvGrpSpPr>
      <p:grpSpPr>
        <a:xfrm>
          <a:off x="0" y="0"/>
          <a:ext cx="0" cy="0"/>
          <a:chOff x="0" y="0"/>
          <a:chExt cx="0" cy="0"/>
        </a:xfrm>
      </p:grpSpPr>
      <p:sp>
        <p:nvSpPr>
          <p:cNvPr id="767" name="Google Shape;767;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Interface Inheritance</a:t>
            </a:r>
            <a:endParaRPr/>
          </a:p>
        </p:txBody>
      </p:sp>
      <p:sp>
        <p:nvSpPr>
          <p:cNvPr id="768" name="Google Shape;768;p1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kalo di </a:t>
            </a:r>
            <a:r>
              <a:rPr lang="id"/>
              <a:t>PHP</a:t>
            </a:r>
            <a:r>
              <a:rPr lang="id"/>
              <a:t>, child class hanya bisa punya 1 class parent</a:t>
            </a:r>
            <a:endParaRPr/>
          </a:p>
          <a:p>
            <a:pPr indent="-311150" lvl="0" marL="457200" rtl="0" algn="l">
              <a:spcBef>
                <a:spcPts val="0"/>
              </a:spcBef>
              <a:spcAft>
                <a:spcPts val="0"/>
              </a:spcAft>
              <a:buSzPts val="1300"/>
              <a:buChar char="●"/>
            </a:pPr>
            <a:r>
              <a:rPr lang="id"/>
              <a:t>Namun berbeda dengan interface, sebuah child class bisa implement lebih dari 1 interface</a:t>
            </a:r>
            <a:endParaRPr/>
          </a:p>
          <a:p>
            <a:pPr indent="-311150" lvl="0" marL="457200" rtl="0" algn="l">
              <a:spcBef>
                <a:spcPts val="0"/>
              </a:spcBef>
              <a:spcAft>
                <a:spcPts val="0"/>
              </a:spcAft>
              <a:buSzPts val="1300"/>
              <a:buChar char="●"/>
            </a:pPr>
            <a:r>
              <a:rPr lang="id"/>
              <a:t>Bahkan interface pun bisa implement interface lain, bisa lebih dari 1. Namun jika interface ingin mewarisi interface lain, kita menggunakan kata kunci extends, bukan implements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Interface Inheritance</a:t>
            </a:r>
            <a:endParaRPr/>
          </a:p>
        </p:txBody>
      </p:sp>
      <p:pic>
        <p:nvPicPr>
          <p:cNvPr id="774" name="Google Shape;774;p131"/>
          <p:cNvPicPr preferRelativeResize="0"/>
          <p:nvPr/>
        </p:nvPicPr>
        <p:blipFill>
          <a:blip r:embed="rId3">
            <a:alphaModFix/>
          </a:blip>
          <a:stretch>
            <a:fillRect/>
          </a:stretch>
        </p:blipFill>
        <p:spPr>
          <a:xfrm>
            <a:off x="152400" y="2006250"/>
            <a:ext cx="5802324" cy="298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Class</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Interface Inheritance</a:t>
            </a:r>
            <a:endParaRPr/>
          </a:p>
        </p:txBody>
      </p:sp>
      <p:pic>
        <p:nvPicPr>
          <p:cNvPr id="780" name="Google Shape;780;p132"/>
          <p:cNvPicPr preferRelativeResize="0"/>
          <p:nvPr/>
        </p:nvPicPr>
        <p:blipFill>
          <a:blip r:embed="rId3">
            <a:alphaModFix/>
          </a:blip>
          <a:stretch>
            <a:fillRect/>
          </a:stretch>
        </p:blipFill>
        <p:spPr>
          <a:xfrm>
            <a:off x="152400" y="2006250"/>
            <a:ext cx="5155650" cy="2984850"/>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1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a:t>
            </a:r>
            <a:endParaRPr/>
          </a:p>
        </p:txBody>
      </p:sp>
      <p:sp>
        <p:nvSpPr>
          <p:cNvPr id="791" name="Google Shape;791;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class dan interface, di PHP terdapat feature lain bernama trait</a:t>
            </a:r>
            <a:endParaRPr/>
          </a:p>
          <a:p>
            <a:pPr indent="-311150" lvl="0" marL="457200" rtl="0" algn="l">
              <a:spcBef>
                <a:spcPts val="0"/>
              </a:spcBef>
              <a:spcAft>
                <a:spcPts val="0"/>
              </a:spcAft>
              <a:buSzPts val="1300"/>
              <a:buChar char="●"/>
            </a:pPr>
            <a:r>
              <a:rPr lang="id"/>
              <a:t>Trait mirip dengan abstract class, kita bisa membuat konkrit function atau abstract function</a:t>
            </a:r>
            <a:endParaRPr/>
          </a:p>
          <a:p>
            <a:pPr indent="-311150" lvl="0" marL="457200" rtl="0" algn="l">
              <a:spcBef>
                <a:spcPts val="0"/>
              </a:spcBef>
              <a:spcAft>
                <a:spcPts val="0"/>
              </a:spcAft>
              <a:buSzPts val="1300"/>
              <a:buChar char="●"/>
            </a:pPr>
            <a:r>
              <a:rPr lang="id"/>
              <a:t>Yang membedakan adalah, di trait bisa kita tambahkan ke dalam class lebih dari satu</a:t>
            </a:r>
            <a:endParaRPr/>
          </a:p>
          <a:p>
            <a:pPr indent="-311150" lvl="0" marL="457200" rtl="0" algn="l">
              <a:spcBef>
                <a:spcPts val="0"/>
              </a:spcBef>
              <a:spcAft>
                <a:spcPts val="0"/>
              </a:spcAft>
              <a:buSzPts val="1300"/>
              <a:buChar char="●"/>
            </a:pPr>
            <a:r>
              <a:rPr lang="id"/>
              <a:t>Trait mirip seperti ekstension, dimana kita bisa menambahkan konkrit function ke dalam class dengan trait</a:t>
            </a:r>
            <a:endParaRPr/>
          </a:p>
          <a:p>
            <a:pPr indent="-311150" lvl="0" marL="457200" rtl="0" algn="l">
              <a:spcBef>
                <a:spcPts val="0"/>
              </a:spcBef>
              <a:spcAft>
                <a:spcPts val="0"/>
              </a:spcAft>
              <a:buSzPts val="1300"/>
              <a:buChar char="●"/>
            </a:pPr>
            <a:r>
              <a:rPr lang="id"/>
              <a:t>Secara sederhana trait adalah digunakan untuk menyimpan function-function yang bisa digunakan ulang di beberapa class</a:t>
            </a:r>
            <a:endParaRPr/>
          </a:p>
          <a:p>
            <a:pPr indent="-311150" lvl="0" marL="457200" rtl="0" algn="l">
              <a:spcBef>
                <a:spcPts val="0"/>
              </a:spcBef>
              <a:spcAft>
                <a:spcPts val="0"/>
              </a:spcAft>
              <a:buSzPts val="1300"/>
              <a:buChar char="●"/>
            </a:pPr>
            <a:r>
              <a:rPr lang="id"/>
              <a:t>Untuk menggunakan trait di class, kita bisa menggunakan kata kunci use</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Trait</a:t>
            </a:r>
            <a:endParaRPr/>
          </a:p>
        </p:txBody>
      </p:sp>
      <p:pic>
        <p:nvPicPr>
          <p:cNvPr id="797" name="Google Shape;797;p135"/>
          <p:cNvPicPr preferRelativeResize="0"/>
          <p:nvPr/>
        </p:nvPicPr>
        <p:blipFill>
          <a:blip r:embed="rId3">
            <a:alphaModFix/>
          </a:blip>
          <a:stretch>
            <a:fillRect/>
          </a:stretch>
        </p:blipFill>
        <p:spPr>
          <a:xfrm>
            <a:off x="152400" y="2006250"/>
            <a:ext cx="6135171" cy="2984850"/>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1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Trait</a:t>
            </a:r>
            <a:endParaRPr/>
          </a:p>
        </p:txBody>
      </p:sp>
      <p:pic>
        <p:nvPicPr>
          <p:cNvPr id="803" name="Google Shape;803;p136"/>
          <p:cNvPicPr preferRelativeResize="0"/>
          <p:nvPr/>
        </p:nvPicPr>
        <p:blipFill>
          <a:blip r:embed="rId3">
            <a:alphaModFix/>
          </a:blip>
          <a:stretch>
            <a:fillRect/>
          </a:stretch>
        </p:blipFill>
        <p:spPr>
          <a:xfrm>
            <a:off x="152400" y="2006250"/>
            <a:ext cx="8839200" cy="1434285"/>
          </a:xfrm>
          <a:prstGeom prst="rect">
            <a:avLst/>
          </a:prstGeom>
          <a:noFill/>
          <a:ln>
            <a:noFill/>
          </a:ln>
        </p:spPr>
      </p:pic>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Properties</a:t>
            </a:r>
            <a:endParaRPr/>
          </a:p>
        </p:txBody>
      </p:sp>
      <p:sp>
        <p:nvSpPr>
          <p:cNvPr id="809" name="Google Shape;809;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Berbeda dengan interface, di trait, kita bisa menambahkan properties</a:t>
            </a:r>
            <a:endParaRPr/>
          </a:p>
          <a:p>
            <a:pPr indent="-311150" lvl="0" marL="457200" rtl="0" algn="l">
              <a:spcBef>
                <a:spcPts val="0"/>
              </a:spcBef>
              <a:spcAft>
                <a:spcPts val="0"/>
              </a:spcAft>
              <a:buSzPts val="1300"/>
              <a:buChar char="●"/>
            </a:pPr>
            <a:r>
              <a:rPr lang="id"/>
              <a:t>Dengan menambahkan properties, secara otomatis class tersebut akan memiliki properties yang ada di trait</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3" name="Shape 813"/>
        <p:cNvGrpSpPr/>
        <p:nvPr/>
      </p:nvGrpSpPr>
      <p:grpSpPr>
        <a:xfrm>
          <a:off x="0" y="0"/>
          <a:ext cx="0" cy="0"/>
          <a:chOff x="0" y="0"/>
          <a:chExt cx="0" cy="0"/>
        </a:xfrm>
      </p:grpSpPr>
      <p:sp>
        <p:nvSpPr>
          <p:cNvPr id="814" name="Google Shape;814;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Trait Properties</a:t>
            </a:r>
            <a:endParaRPr/>
          </a:p>
        </p:txBody>
      </p:sp>
      <p:pic>
        <p:nvPicPr>
          <p:cNvPr id="815" name="Google Shape;815;p138"/>
          <p:cNvPicPr preferRelativeResize="0"/>
          <p:nvPr/>
        </p:nvPicPr>
        <p:blipFill>
          <a:blip r:embed="rId3">
            <a:alphaModFix/>
          </a:blip>
          <a:stretch>
            <a:fillRect/>
          </a:stretch>
        </p:blipFill>
        <p:spPr>
          <a:xfrm>
            <a:off x="152400" y="2006250"/>
            <a:ext cx="7543800" cy="256222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Trait Properties</a:t>
            </a:r>
            <a:endParaRPr/>
          </a:p>
        </p:txBody>
      </p:sp>
      <p:pic>
        <p:nvPicPr>
          <p:cNvPr id="821" name="Google Shape;821;p139"/>
          <p:cNvPicPr preferRelativeResize="0"/>
          <p:nvPr/>
        </p:nvPicPr>
        <p:blipFill>
          <a:blip r:embed="rId3">
            <a:alphaModFix/>
          </a:blip>
          <a:stretch>
            <a:fillRect/>
          </a:stretch>
        </p:blipFill>
        <p:spPr>
          <a:xfrm>
            <a:off x="152400" y="2006250"/>
            <a:ext cx="7419975" cy="257175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Overriding</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Abstract Function</a:t>
            </a:r>
            <a:endParaRPr/>
          </a:p>
        </p:txBody>
      </p:sp>
      <p:sp>
        <p:nvSpPr>
          <p:cNvPr id="832" name="Google Shape;832;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konkrit function, di trait juga kita bisa menambahkan abstract function</a:t>
            </a:r>
            <a:endParaRPr/>
          </a:p>
          <a:p>
            <a:pPr indent="-311150" lvl="0" marL="457200" rtl="0" algn="l">
              <a:spcBef>
                <a:spcPts val="0"/>
              </a:spcBef>
              <a:spcAft>
                <a:spcPts val="0"/>
              </a:spcAft>
              <a:buSzPts val="1300"/>
              <a:buChar char="●"/>
            </a:pPr>
            <a:r>
              <a:rPr lang="id"/>
              <a:t>Jika terdapat abstract function di trait, maka secara otomatis function tersebut harus di override di class yang menggunakan trait tersebut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Class</a:t>
            </a:r>
            <a:endParaRPr/>
          </a:p>
        </p:txBody>
      </p:sp>
      <p:sp>
        <p:nvSpPr>
          <p:cNvPr id="158" name="Google Shape;158;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class, kita bisa menggunakan kata kunci class</a:t>
            </a:r>
            <a:endParaRPr/>
          </a:p>
          <a:p>
            <a:pPr indent="-311150" lvl="0" marL="457200" rtl="0" algn="l">
              <a:spcBef>
                <a:spcPts val="0"/>
              </a:spcBef>
              <a:spcAft>
                <a:spcPts val="0"/>
              </a:spcAft>
              <a:buSzPts val="1300"/>
              <a:buChar char="●"/>
            </a:pPr>
            <a:r>
              <a:rPr lang="id"/>
              <a:t>Penamaan class biasa menggunakan format CamelCase</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Trait Abstract Function</a:t>
            </a:r>
            <a:endParaRPr/>
          </a:p>
        </p:txBody>
      </p:sp>
      <p:pic>
        <p:nvPicPr>
          <p:cNvPr id="838" name="Google Shape;838;p142"/>
          <p:cNvPicPr preferRelativeResize="0"/>
          <p:nvPr/>
        </p:nvPicPr>
        <p:blipFill>
          <a:blip r:embed="rId3">
            <a:alphaModFix/>
          </a:blip>
          <a:stretch>
            <a:fillRect/>
          </a:stretch>
        </p:blipFill>
        <p:spPr>
          <a:xfrm>
            <a:off x="152400" y="2006250"/>
            <a:ext cx="6650345" cy="2984849"/>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Overriding</a:t>
            </a:r>
            <a:endParaRPr/>
          </a:p>
        </p:txBody>
      </p:sp>
      <p:sp>
        <p:nvSpPr>
          <p:cNvPr id="844" name="Google Shape;844;p1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sebuah class memiliki parent class yang memiliki function yang sama dengan function di trait, maka secara otomatis trait akan meng-override function tersebut</a:t>
            </a:r>
            <a:endParaRPr/>
          </a:p>
          <a:p>
            <a:pPr indent="-311150" lvl="0" marL="457200" rtl="0" algn="l">
              <a:spcBef>
                <a:spcPts val="0"/>
              </a:spcBef>
              <a:spcAft>
                <a:spcPts val="0"/>
              </a:spcAft>
              <a:buSzPts val="1300"/>
              <a:buChar char="●"/>
            </a:pPr>
            <a:r>
              <a:rPr lang="id"/>
              <a:t>Namun jika kita membuat function yang sama di class nya, maka secara otomatis kita akan meng-override function di trait</a:t>
            </a:r>
            <a:endParaRPr/>
          </a:p>
          <a:p>
            <a:pPr indent="-311150" lvl="0" marL="457200" rtl="0" algn="l">
              <a:spcBef>
                <a:spcPts val="0"/>
              </a:spcBef>
              <a:spcAft>
                <a:spcPts val="0"/>
              </a:spcAft>
              <a:buSzPts val="1300"/>
              <a:buChar char="●"/>
            </a:pPr>
            <a:r>
              <a:rPr lang="id"/>
              <a:t>Sehingga posisinya seperti ini ParentClass =override by=&gt; Trait =override by=&gt; ChildClass</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sp>
        <p:nvSpPr>
          <p:cNvPr id="849" name="Google Shape;849;p1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Override  Trait</a:t>
            </a:r>
            <a:endParaRPr/>
          </a:p>
        </p:txBody>
      </p:sp>
      <p:pic>
        <p:nvPicPr>
          <p:cNvPr id="850" name="Google Shape;850;p144"/>
          <p:cNvPicPr preferRelativeResize="0"/>
          <p:nvPr/>
        </p:nvPicPr>
        <p:blipFill>
          <a:blip r:embed="rId3">
            <a:alphaModFix/>
          </a:blip>
          <a:stretch>
            <a:fillRect/>
          </a:stretch>
        </p:blipFill>
        <p:spPr>
          <a:xfrm>
            <a:off x="152400" y="2006250"/>
            <a:ext cx="6277417" cy="2984850"/>
          </a:xfrm>
          <a:prstGeom prst="rect">
            <a:avLst/>
          </a:prstGeom>
          <a:noFill/>
          <a:ln>
            <a:noFill/>
          </a:ln>
        </p:spPr>
      </p:pic>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Visibility Override</a:t>
            </a:r>
            <a:endParaRPr/>
          </a:p>
        </p:txBody>
      </p:sp>
      <p:sp>
        <p:nvSpPr>
          <p:cNvPr id="856" name="Google Shape;856;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melakukan override function di class, kita juga bisa melakukan override visibility function yang terdapat di trait</a:t>
            </a:r>
            <a:endParaRPr/>
          </a:p>
          <a:p>
            <a:pPr indent="-311150" lvl="0" marL="457200" rtl="0" algn="l">
              <a:spcBef>
                <a:spcPts val="0"/>
              </a:spcBef>
              <a:spcAft>
                <a:spcPts val="0"/>
              </a:spcAft>
              <a:buSzPts val="1300"/>
              <a:buChar char="●"/>
            </a:pPr>
            <a:r>
              <a:rPr lang="id"/>
              <a:t>Namun untuk melakukan ini tidak perlu membuat function baru di class, kita bisa gunakan secara sederhana ketika menggunakan trait nya</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Trait Visibility Override</a:t>
            </a:r>
            <a:endParaRPr/>
          </a:p>
        </p:txBody>
      </p:sp>
      <p:pic>
        <p:nvPicPr>
          <p:cNvPr id="862" name="Google Shape;862;p146"/>
          <p:cNvPicPr preferRelativeResize="0"/>
          <p:nvPr/>
        </p:nvPicPr>
        <p:blipFill>
          <a:blip r:embed="rId3">
            <a:alphaModFix/>
          </a:blip>
          <a:stretch>
            <a:fillRect/>
          </a:stretch>
        </p:blipFill>
        <p:spPr>
          <a:xfrm>
            <a:off x="152400" y="2006250"/>
            <a:ext cx="7562850" cy="2238375"/>
          </a:xfrm>
          <a:prstGeom prst="rect">
            <a:avLst/>
          </a:prstGeom>
          <a:noFill/>
          <a:ln>
            <a:noFill/>
          </a:ln>
        </p:spPr>
      </p:pic>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4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Conflict</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Conflict</a:t>
            </a:r>
            <a:endParaRPr/>
          </a:p>
        </p:txBody>
      </p:sp>
      <p:sp>
        <p:nvSpPr>
          <p:cNvPr id="873" name="Google Shape;873;p1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kita menggunakan lebih dari satu trait, lalu terdapat function yang sama di trait tersebut</a:t>
            </a:r>
            <a:endParaRPr/>
          </a:p>
          <a:p>
            <a:pPr indent="-311150" lvl="0" marL="457200" rtl="0" algn="l">
              <a:spcBef>
                <a:spcPts val="0"/>
              </a:spcBef>
              <a:spcAft>
                <a:spcPts val="0"/>
              </a:spcAft>
              <a:buSzPts val="1300"/>
              <a:buChar char="●"/>
            </a:pPr>
            <a:r>
              <a:rPr lang="id"/>
              <a:t>Maka hal tersebut akan menyebabkan konflik</a:t>
            </a:r>
            <a:endParaRPr/>
          </a:p>
          <a:p>
            <a:pPr indent="-311150" lvl="0" marL="457200" rtl="0" algn="l">
              <a:spcBef>
                <a:spcPts val="0"/>
              </a:spcBef>
              <a:spcAft>
                <a:spcPts val="0"/>
              </a:spcAft>
              <a:buSzPts val="1300"/>
              <a:buChar char="●"/>
            </a:pPr>
            <a:r>
              <a:rPr lang="id"/>
              <a:t>Jika terjadi konflik seperti ini, kita bisa mengatasinya dengan menggunakan kata kunci insteadof</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Trait Conflict (1)</a:t>
            </a:r>
            <a:endParaRPr/>
          </a:p>
        </p:txBody>
      </p:sp>
      <p:pic>
        <p:nvPicPr>
          <p:cNvPr id="879" name="Google Shape;879;p149"/>
          <p:cNvPicPr preferRelativeResize="0"/>
          <p:nvPr/>
        </p:nvPicPr>
        <p:blipFill>
          <a:blip r:embed="rId3">
            <a:alphaModFix/>
          </a:blip>
          <a:stretch>
            <a:fillRect/>
          </a:stretch>
        </p:blipFill>
        <p:spPr>
          <a:xfrm>
            <a:off x="152400" y="2006250"/>
            <a:ext cx="2833195" cy="2984850"/>
          </a:xfrm>
          <a:prstGeom prst="rect">
            <a:avLst/>
          </a:prstGeom>
          <a:noFill/>
          <a:ln>
            <a:noFill/>
          </a:ln>
        </p:spPr>
      </p:pic>
      <p:pic>
        <p:nvPicPr>
          <p:cNvPr id="880" name="Google Shape;880;p149"/>
          <p:cNvPicPr preferRelativeResize="0"/>
          <p:nvPr/>
        </p:nvPicPr>
        <p:blipFill>
          <a:blip r:embed="rId4">
            <a:alphaModFix/>
          </a:blip>
          <a:stretch>
            <a:fillRect/>
          </a:stretch>
        </p:blipFill>
        <p:spPr>
          <a:xfrm>
            <a:off x="3137995" y="2006250"/>
            <a:ext cx="2929318" cy="2984850"/>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Trait Conflict (2)</a:t>
            </a:r>
            <a:endParaRPr/>
          </a:p>
        </p:txBody>
      </p:sp>
      <p:pic>
        <p:nvPicPr>
          <p:cNvPr id="886" name="Google Shape;886;p150"/>
          <p:cNvPicPr preferRelativeResize="0"/>
          <p:nvPr/>
        </p:nvPicPr>
        <p:blipFill>
          <a:blip r:embed="rId3">
            <a:alphaModFix/>
          </a:blip>
          <a:stretch>
            <a:fillRect/>
          </a:stretch>
        </p:blipFill>
        <p:spPr>
          <a:xfrm>
            <a:off x="152400" y="2006250"/>
            <a:ext cx="4669730" cy="2984851"/>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sp>
        <p:nvSpPr>
          <p:cNvPr id="891" name="Google Shape;891;p15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Inheritance</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a:t>
            </a:r>
            <a:endParaRPr/>
          </a:p>
        </p:txBody>
      </p:sp>
      <p:pic>
        <p:nvPicPr>
          <p:cNvPr id="164" name="Google Shape;164;p26"/>
          <p:cNvPicPr preferRelativeResize="0"/>
          <p:nvPr/>
        </p:nvPicPr>
        <p:blipFill>
          <a:blip r:embed="rId3">
            <a:alphaModFix/>
          </a:blip>
          <a:stretch>
            <a:fillRect/>
          </a:stretch>
        </p:blipFill>
        <p:spPr>
          <a:xfrm>
            <a:off x="152400" y="2006250"/>
            <a:ext cx="6705600" cy="2686050"/>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Trait Inheritance</a:t>
            </a:r>
            <a:endParaRPr/>
          </a:p>
        </p:txBody>
      </p:sp>
      <p:sp>
        <p:nvSpPr>
          <p:cNvPr id="897" name="Google Shape;897;p1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class bisa menggunakan trait lebih dari satu</a:t>
            </a:r>
            <a:endParaRPr/>
          </a:p>
          <a:p>
            <a:pPr indent="-311150" lvl="0" marL="457200" rtl="0" algn="l">
              <a:spcBef>
                <a:spcPts val="0"/>
              </a:spcBef>
              <a:spcAft>
                <a:spcPts val="0"/>
              </a:spcAft>
              <a:buSzPts val="1300"/>
              <a:buChar char="●"/>
            </a:pPr>
            <a:r>
              <a:rPr lang="id"/>
              <a:t>Lantas bagaimana dengan trait yang menggunakan trait lain?</a:t>
            </a:r>
            <a:endParaRPr/>
          </a:p>
          <a:p>
            <a:pPr indent="-311150" lvl="0" marL="457200" rtl="0" algn="l">
              <a:spcBef>
                <a:spcPts val="0"/>
              </a:spcBef>
              <a:spcAft>
                <a:spcPts val="0"/>
              </a:spcAft>
              <a:buSzPts val="1300"/>
              <a:buChar char="●"/>
            </a:pPr>
            <a:r>
              <a:rPr lang="id"/>
              <a:t>Trait bisa menggunakan trait lain, mirip seperti interface yang bisa implement interface lain</a:t>
            </a:r>
            <a:endParaRPr/>
          </a:p>
          <a:p>
            <a:pPr indent="-311150" lvl="0" marL="457200" rtl="0" algn="l">
              <a:spcBef>
                <a:spcPts val="0"/>
              </a:spcBef>
              <a:spcAft>
                <a:spcPts val="0"/>
              </a:spcAft>
              <a:buSzPts val="1300"/>
              <a:buChar char="●"/>
            </a:pPr>
            <a:r>
              <a:rPr lang="id"/>
              <a:t>Untuk menggunakan trait lain dari trait, penggunaannya sama seperti dengan penggunaan trait di class</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Trait Inheritance</a:t>
            </a:r>
            <a:endParaRPr/>
          </a:p>
        </p:txBody>
      </p:sp>
      <p:pic>
        <p:nvPicPr>
          <p:cNvPr id="903" name="Google Shape;903;p153"/>
          <p:cNvPicPr preferRelativeResize="0"/>
          <p:nvPr/>
        </p:nvPicPr>
        <p:blipFill>
          <a:blip r:embed="rId3">
            <a:alphaModFix/>
          </a:blip>
          <a:stretch>
            <a:fillRect/>
          </a:stretch>
        </p:blipFill>
        <p:spPr>
          <a:xfrm>
            <a:off x="152400" y="2006250"/>
            <a:ext cx="6838950" cy="271462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 Class</a:t>
            </a:r>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 Class</a:t>
            </a:r>
            <a:endParaRPr/>
          </a:p>
        </p:txBody>
      </p:sp>
      <p:sp>
        <p:nvSpPr>
          <p:cNvPr id="914" name="Google Shape;914;p1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final </a:t>
            </a:r>
            <a:r>
              <a:rPr lang="id"/>
              <a:t>bisa digunakan di class, dimana jika kita menggunakan kata kunci final sebelum class, maka kita menandakan bahwa class tersebut tidak bisa diwariskan lagi</a:t>
            </a:r>
            <a:endParaRPr/>
          </a:p>
          <a:p>
            <a:pPr indent="-311150" lvl="0" marL="457200" rtl="0" algn="l">
              <a:spcBef>
                <a:spcPts val="0"/>
              </a:spcBef>
              <a:spcAft>
                <a:spcPts val="0"/>
              </a:spcAft>
              <a:buSzPts val="1300"/>
              <a:buChar char="●"/>
            </a:pPr>
            <a:r>
              <a:rPr lang="id"/>
              <a:t>Secara otomatis semua class child nya akan error</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Final Class</a:t>
            </a:r>
            <a:endParaRPr/>
          </a:p>
        </p:txBody>
      </p:sp>
      <p:pic>
        <p:nvPicPr>
          <p:cNvPr id="920" name="Google Shape;920;p156"/>
          <p:cNvPicPr preferRelativeResize="0"/>
          <p:nvPr/>
        </p:nvPicPr>
        <p:blipFill>
          <a:blip r:embed="rId3">
            <a:alphaModFix/>
          </a:blip>
          <a:stretch>
            <a:fillRect/>
          </a:stretch>
        </p:blipFill>
        <p:spPr>
          <a:xfrm>
            <a:off x="152400" y="2006250"/>
            <a:ext cx="6618307" cy="298485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1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 Function</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 Function</a:t>
            </a:r>
            <a:endParaRPr/>
          </a:p>
        </p:txBody>
      </p:sp>
      <p:sp>
        <p:nvSpPr>
          <p:cNvPr id="931" name="Google Shape;931;p1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final juga bisa digunakan di function</a:t>
            </a:r>
            <a:endParaRPr/>
          </a:p>
          <a:p>
            <a:pPr indent="-311150" lvl="0" marL="457200" rtl="0" algn="l">
              <a:spcBef>
                <a:spcPts val="0"/>
              </a:spcBef>
              <a:spcAft>
                <a:spcPts val="0"/>
              </a:spcAft>
              <a:buSzPts val="1300"/>
              <a:buChar char="●"/>
            </a:pPr>
            <a:r>
              <a:rPr lang="id"/>
              <a:t>Jika sebuah function kita tambahkan kata kunci final, maka artinya function tersebut tidak bisa di override lagi di class child nya</a:t>
            </a:r>
            <a:endParaRPr/>
          </a:p>
          <a:p>
            <a:pPr indent="-311150" lvl="0" marL="457200" rtl="0" algn="l">
              <a:spcBef>
                <a:spcPts val="0"/>
              </a:spcBef>
              <a:spcAft>
                <a:spcPts val="0"/>
              </a:spcAft>
              <a:buSzPts val="1300"/>
              <a:buChar char="●"/>
            </a:pPr>
            <a:r>
              <a:rPr lang="id"/>
              <a:t>Ini sangat cocok jika kita ingin mengunci implementasi dari sebuah method agar tidak bisa diubah lagi oleh class child nya</a:t>
            </a:r>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Final Method</a:t>
            </a:r>
            <a:endParaRPr/>
          </a:p>
        </p:txBody>
      </p:sp>
      <p:pic>
        <p:nvPicPr>
          <p:cNvPr id="937" name="Google Shape;937;p159"/>
          <p:cNvPicPr preferRelativeResize="0"/>
          <p:nvPr/>
        </p:nvPicPr>
        <p:blipFill>
          <a:blip r:embed="rId3">
            <a:alphaModFix/>
          </a:blip>
          <a:stretch>
            <a:fillRect/>
          </a:stretch>
        </p:blipFill>
        <p:spPr>
          <a:xfrm>
            <a:off x="152400" y="2006250"/>
            <a:ext cx="6190579" cy="2984850"/>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16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Class</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6" name="Shape 946"/>
        <p:cNvGrpSpPr/>
        <p:nvPr/>
      </p:nvGrpSpPr>
      <p:grpSpPr>
        <a:xfrm>
          <a:off x="0" y="0"/>
          <a:ext cx="0" cy="0"/>
          <a:chOff x="0" y="0"/>
          <a:chExt cx="0" cy="0"/>
        </a:xfrm>
      </p:grpSpPr>
      <p:sp>
        <p:nvSpPr>
          <p:cNvPr id="947" name="Google Shape;947;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Class</a:t>
            </a:r>
            <a:endParaRPr/>
          </a:p>
        </p:txBody>
      </p:sp>
      <p:sp>
        <p:nvSpPr>
          <p:cNvPr id="948" name="Google Shape;948;p16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Anonymous class atau class tanpa nama.</a:t>
            </a:r>
            <a:endParaRPr/>
          </a:p>
          <a:p>
            <a:pPr indent="-311150" lvl="0" marL="457200" rtl="0" algn="l">
              <a:spcBef>
                <a:spcPts val="0"/>
              </a:spcBef>
              <a:spcAft>
                <a:spcPts val="0"/>
              </a:spcAft>
              <a:buSzPts val="1300"/>
              <a:buChar char="●"/>
            </a:pPr>
            <a:r>
              <a:rPr lang="id"/>
              <a:t>Adalah kemampuan mendeklarasikan class, sekaligus meng-instansiasi object-nya secara langsung</a:t>
            </a:r>
            <a:endParaRPr/>
          </a:p>
          <a:p>
            <a:pPr indent="-311150" lvl="0" marL="457200" rtl="0" algn="l">
              <a:spcBef>
                <a:spcPts val="0"/>
              </a:spcBef>
              <a:spcAft>
                <a:spcPts val="0"/>
              </a:spcAft>
              <a:buSzPts val="1300"/>
              <a:buChar char="●"/>
            </a:pPr>
            <a:r>
              <a:rPr lang="id"/>
              <a:t>Anonymous class sangat cocok ketika kita berhadapan dengan kasus membuat implementasi interface atau abstract class sederhana, tanpa harus membuat implementasi class nya</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Class</a:t>
            </a:r>
            <a:endParaRPr/>
          </a:p>
        </p:txBody>
      </p:sp>
      <p:pic>
        <p:nvPicPr>
          <p:cNvPr id="954" name="Google Shape;954;p162"/>
          <p:cNvPicPr preferRelativeResize="0"/>
          <p:nvPr/>
        </p:nvPicPr>
        <p:blipFill>
          <a:blip r:embed="rId3">
            <a:alphaModFix/>
          </a:blip>
          <a:stretch>
            <a:fillRect/>
          </a:stretch>
        </p:blipFill>
        <p:spPr>
          <a:xfrm>
            <a:off x="152400" y="2006250"/>
            <a:ext cx="4918284" cy="2984849"/>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di Anonymous Class</a:t>
            </a:r>
            <a:endParaRPr/>
          </a:p>
        </p:txBody>
      </p:sp>
      <p:sp>
        <p:nvSpPr>
          <p:cNvPr id="960" name="Google Shape;960;p1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Anonymous class juga mendukung constructor</a:t>
            </a:r>
            <a:endParaRPr/>
          </a:p>
          <a:p>
            <a:pPr indent="-311150" lvl="0" marL="457200" rtl="0" algn="l">
              <a:spcBef>
                <a:spcPts val="0"/>
              </a:spcBef>
              <a:spcAft>
                <a:spcPts val="0"/>
              </a:spcAft>
              <a:buSzPts val="1300"/>
              <a:buChar char="●"/>
            </a:pPr>
            <a:r>
              <a:rPr lang="id"/>
              <a:t>Jadi kita bisa menambahkan constructor jika kita mau</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di Anonymous Class</a:t>
            </a:r>
            <a:endParaRPr/>
          </a:p>
        </p:txBody>
      </p:sp>
      <p:pic>
        <p:nvPicPr>
          <p:cNvPr id="966" name="Google Shape;966;p164"/>
          <p:cNvPicPr preferRelativeResize="0"/>
          <p:nvPr/>
        </p:nvPicPr>
        <p:blipFill>
          <a:blip r:embed="rId3">
            <a:alphaModFix/>
          </a:blip>
          <a:stretch>
            <a:fillRect/>
          </a:stretch>
        </p:blipFill>
        <p:spPr>
          <a:xfrm>
            <a:off x="152400" y="2006250"/>
            <a:ext cx="6126798" cy="2984851"/>
          </a:xfrm>
          <a:prstGeom prst="rect">
            <a:avLst/>
          </a:prstGeom>
          <a:noFill/>
          <a:ln>
            <a:noFill/>
          </a:ln>
        </p:spPr>
      </p:pic>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6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a:t>
            </a:r>
            <a:r>
              <a:rPr lang="id"/>
              <a:t>tatic Keyword</a:t>
            </a:r>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5" name="Shape 975"/>
        <p:cNvGrpSpPr/>
        <p:nvPr/>
      </p:nvGrpSpPr>
      <p:grpSpPr>
        <a:xfrm>
          <a:off x="0" y="0"/>
          <a:ext cx="0" cy="0"/>
          <a:chOff x="0" y="0"/>
          <a:chExt cx="0" cy="0"/>
        </a:xfrm>
      </p:grpSpPr>
      <p:sp>
        <p:nvSpPr>
          <p:cNvPr id="976" name="Google Shape;976;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a:t>
            </a:r>
            <a:r>
              <a:rPr lang="id"/>
              <a:t> Keyword</a:t>
            </a:r>
            <a:endParaRPr/>
          </a:p>
        </p:txBody>
      </p:sp>
      <p:sp>
        <p:nvSpPr>
          <p:cNvPr id="977" name="Google Shape;977;p16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Kata kunci static adalah keyword yang bisa kita gunakan untuk membuat properties atau function di class bisa diakses secara langsung tanpa menginstansiasi class terlebih dahulu</a:t>
            </a:r>
            <a:endParaRPr/>
          </a:p>
          <a:p>
            <a:pPr indent="-311150" lvl="0" marL="457200" rtl="0" algn="l">
              <a:spcBef>
                <a:spcPts val="0"/>
              </a:spcBef>
              <a:spcAft>
                <a:spcPts val="0"/>
              </a:spcAft>
              <a:buSzPts val="1300"/>
              <a:buChar char="●"/>
            </a:pPr>
            <a:r>
              <a:rPr lang="id"/>
              <a:t>Namun ingat, saat kita buat static properties atau function, secara otomatis hal itu tidak akan berhubungan lagi dengan class instance yang kita buat</a:t>
            </a:r>
            <a:endParaRPr/>
          </a:p>
          <a:p>
            <a:pPr indent="-311150" lvl="0" marL="457200" rtl="0" algn="l">
              <a:spcBef>
                <a:spcPts val="0"/>
              </a:spcBef>
              <a:spcAft>
                <a:spcPts val="0"/>
              </a:spcAft>
              <a:buSzPts val="1300"/>
              <a:buChar char="●"/>
            </a:pPr>
            <a:r>
              <a:rPr lang="id"/>
              <a:t>Untuk cara mengakses static properties dan function sama seperti mengakses constant, kita bisa menggunakan operator ::</a:t>
            </a:r>
            <a:endParaRPr/>
          </a:p>
          <a:p>
            <a:pPr indent="-311150" lvl="0" marL="457200" rtl="0" algn="l">
              <a:spcBef>
                <a:spcPts val="0"/>
              </a:spcBef>
              <a:spcAft>
                <a:spcPts val="0"/>
              </a:spcAft>
              <a:buSzPts val="1300"/>
              <a:buChar char="●"/>
            </a:pPr>
            <a:r>
              <a:rPr lang="id"/>
              <a:t>static function tidak bisa mengakses function biasa, karena function biasa menempel pada class instance sedangkan static function tidak</a:t>
            </a:r>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Properties</a:t>
            </a:r>
            <a:endParaRPr/>
          </a:p>
        </p:txBody>
      </p:sp>
      <p:pic>
        <p:nvPicPr>
          <p:cNvPr id="983" name="Google Shape;983;p167"/>
          <p:cNvPicPr preferRelativeResize="0"/>
          <p:nvPr/>
        </p:nvPicPr>
        <p:blipFill>
          <a:blip r:embed="rId3">
            <a:alphaModFix/>
          </a:blip>
          <a:stretch>
            <a:fillRect/>
          </a:stretch>
        </p:blipFill>
        <p:spPr>
          <a:xfrm>
            <a:off x="152400" y="2006250"/>
            <a:ext cx="8724900" cy="23812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Function</a:t>
            </a:r>
            <a:endParaRPr/>
          </a:p>
        </p:txBody>
      </p:sp>
      <p:pic>
        <p:nvPicPr>
          <p:cNvPr id="989" name="Google Shape;989;p168"/>
          <p:cNvPicPr preferRelativeResize="0"/>
          <p:nvPr/>
        </p:nvPicPr>
        <p:blipFill>
          <a:blip r:embed="rId3">
            <a:alphaModFix/>
          </a:blip>
          <a:stretch>
            <a:fillRect/>
          </a:stretch>
        </p:blipFill>
        <p:spPr>
          <a:xfrm>
            <a:off x="152400" y="2006250"/>
            <a:ext cx="6414111" cy="2984850"/>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16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stdClass</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stdClass</a:t>
            </a:r>
            <a:endParaRPr/>
          </a:p>
        </p:txBody>
      </p:sp>
      <p:sp>
        <p:nvSpPr>
          <p:cNvPr id="1000" name="Google Shape;1000;p1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stdClass adalah class kosong bawaan dari PHP</a:t>
            </a:r>
            <a:endParaRPr/>
          </a:p>
          <a:p>
            <a:pPr indent="-311150" lvl="0" marL="457200" rtl="0" algn="l">
              <a:spcBef>
                <a:spcPts val="0"/>
              </a:spcBef>
              <a:spcAft>
                <a:spcPts val="0"/>
              </a:spcAft>
              <a:buSzPts val="1300"/>
              <a:buChar char="●"/>
            </a:pPr>
            <a:r>
              <a:rPr lang="id"/>
              <a:t>stdClass biasanya digunakan ketika kita melakukan konversi dari tipe lain menjadi tipe object</a:t>
            </a:r>
            <a:endParaRPr/>
          </a:p>
          <a:p>
            <a:pPr indent="-311150" lvl="0" marL="457200" rtl="0" algn="l">
              <a:spcBef>
                <a:spcPts val="0"/>
              </a:spcBef>
              <a:spcAft>
                <a:spcPts val="0"/>
              </a:spcAft>
              <a:buSzPts val="1300"/>
              <a:buChar char="●"/>
            </a:pPr>
            <a:r>
              <a:rPr lang="id"/>
              <a:t>stdClass sangat berguna ketika misal kita ingin melakukan konversi dari tipe data array ke object secara otomatis</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Konversi Array ke stdClass</a:t>
            </a:r>
            <a:endParaRPr/>
          </a:p>
        </p:txBody>
      </p:sp>
      <p:pic>
        <p:nvPicPr>
          <p:cNvPr id="1006" name="Google Shape;1006;p171"/>
          <p:cNvPicPr preferRelativeResize="0"/>
          <p:nvPr/>
        </p:nvPicPr>
        <p:blipFill>
          <a:blip r:embed="rId3">
            <a:alphaModFix/>
          </a:blip>
          <a:stretch>
            <a:fillRect/>
          </a:stretch>
        </p:blipFill>
        <p:spPr>
          <a:xfrm>
            <a:off x="152400" y="2006250"/>
            <a:ext cx="5614214"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Object</a:t>
            </a:r>
            <a:endParaRPr/>
          </a:p>
        </p:txBody>
      </p:sp>
      <p:sp>
        <p:nvSpPr>
          <p:cNvPr id="175" name="Google Shape;175;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adalah hasil instansiasi dari sebuah class</a:t>
            </a:r>
            <a:endParaRPr/>
          </a:p>
          <a:p>
            <a:pPr indent="-311150" lvl="0" marL="457200" rtl="0" algn="l">
              <a:spcBef>
                <a:spcPts val="0"/>
              </a:spcBef>
              <a:spcAft>
                <a:spcPts val="0"/>
              </a:spcAft>
              <a:buSzPts val="1300"/>
              <a:buChar char="●"/>
            </a:pPr>
            <a:r>
              <a:rPr lang="id"/>
              <a:t>Untuk membuat object kita bisa menggunakan kata kunci new, dan diikuti dengan nama Class dan kurung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sp>
        <p:nvSpPr>
          <p:cNvPr id="1011" name="Google Shape;1011;p1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Iteration</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Iteration</a:t>
            </a:r>
            <a:endParaRPr/>
          </a:p>
        </p:txBody>
      </p:sp>
      <p:sp>
        <p:nvSpPr>
          <p:cNvPr id="1017" name="Google Shape;1017;p1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dari sebuah class, kita bisa melakukan iterasi ke semua properties yang terdapat di object tersebut menggunakan foreach</a:t>
            </a:r>
            <a:endParaRPr/>
          </a:p>
          <a:p>
            <a:pPr indent="-311150" lvl="0" marL="457200" rtl="0" algn="l">
              <a:spcBef>
                <a:spcPts val="0"/>
              </a:spcBef>
              <a:spcAft>
                <a:spcPts val="0"/>
              </a:spcAft>
              <a:buSzPts val="1300"/>
              <a:buChar char="●"/>
            </a:pPr>
            <a:r>
              <a:rPr lang="id"/>
              <a:t>Hal ini mempermudah kita saat ingin mengakses semua properties yang ada di object</a:t>
            </a:r>
            <a:endParaRPr/>
          </a:p>
          <a:p>
            <a:pPr indent="-311150" lvl="0" marL="457200" rtl="0" algn="l">
              <a:spcBef>
                <a:spcPts val="0"/>
              </a:spcBef>
              <a:spcAft>
                <a:spcPts val="0"/>
              </a:spcAft>
              <a:buSzPts val="1300"/>
              <a:buChar char="●"/>
            </a:pPr>
            <a:r>
              <a:rPr lang="id"/>
              <a:t>Secara default, hanya properties yang public yang bisa diakses oleh foreach</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1" name="Shape 1021"/>
        <p:cNvGrpSpPr/>
        <p:nvPr/>
      </p:nvGrpSpPr>
      <p:grpSpPr>
        <a:xfrm>
          <a:off x="0" y="0"/>
          <a:ext cx="0" cy="0"/>
          <a:chOff x="0" y="0"/>
          <a:chExt cx="0" cy="0"/>
        </a:xfrm>
      </p:grpSpPr>
      <p:sp>
        <p:nvSpPr>
          <p:cNvPr id="1022" name="Google Shape;1022;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 Iteration</a:t>
            </a:r>
            <a:endParaRPr/>
          </a:p>
        </p:txBody>
      </p:sp>
      <p:pic>
        <p:nvPicPr>
          <p:cNvPr id="1023" name="Google Shape;1023;p174"/>
          <p:cNvPicPr preferRelativeResize="0"/>
          <p:nvPr/>
        </p:nvPicPr>
        <p:blipFill>
          <a:blip r:embed="rId3">
            <a:alphaModFix/>
          </a:blip>
          <a:stretch>
            <a:fillRect/>
          </a:stretch>
        </p:blipFill>
        <p:spPr>
          <a:xfrm>
            <a:off x="152400" y="2006250"/>
            <a:ext cx="5826974" cy="2984850"/>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Iterator</a:t>
            </a:r>
            <a:endParaRPr/>
          </a:p>
        </p:txBody>
      </p:sp>
      <p:sp>
        <p:nvSpPr>
          <p:cNvPr id="1029" name="Google Shape;1029;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melakukan iterasi data di properties secara otomatis menggunakan foreach</a:t>
            </a:r>
            <a:endParaRPr/>
          </a:p>
          <a:p>
            <a:pPr indent="-311150" lvl="0" marL="457200" rtl="0" algn="l">
              <a:spcBef>
                <a:spcPts val="0"/>
              </a:spcBef>
              <a:spcAft>
                <a:spcPts val="0"/>
              </a:spcAft>
              <a:buSzPts val="1300"/>
              <a:buChar char="●"/>
            </a:pPr>
            <a:r>
              <a:rPr lang="id"/>
              <a:t>Jika kita ingin menangani hal ini secara manual, kita bisa menggunakan Iterator</a:t>
            </a:r>
            <a:endParaRPr/>
          </a:p>
          <a:p>
            <a:pPr indent="-311150" lvl="0" marL="457200" rtl="0" algn="l">
              <a:spcBef>
                <a:spcPts val="0"/>
              </a:spcBef>
              <a:spcAft>
                <a:spcPts val="0"/>
              </a:spcAft>
              <a:buSzPts val="1300"/>
              <a:buChar char="●"/>
            </a:pPr>
            <a:r>
              <a:rPr lang="id"/>
              <a:t>Iterator adalah interface yang digunakan untuk melakukan iterasi, namun membuat Iterator secara manual lumayan cukup ribet, oleh karena itu sekarang kita akan gunakan ArrayIterator, yaitu iterator yang menggunakan array sebagai data iterasi nya</a:t>
            </a:r>
            <a:endParaRPr/>
          </a:p>
          <a:p>
            <a:pPr indent="-311150" lvl="0" marL="457200" rtl="0" algn="l">
              <a:spcBef>
                <a:spcPts val="0"/>
              </a:spcBef>
              <a:spcAft>
                <a:spcPts val="0"/>
              </a:spcAft>
              <a:buSzPts val="1300"/>
              <a:buChar char="●"/>
            </a:pPr>
            <a:r>
              <a:rPr lang="id"/>
              <a:t>Dan agar class kita bisa di iterasi secara manual, kita bisa menggunakan interface IteratorAggregate, disana kita hanya butuh meng-override function </a:t>
            </a:r>
            <a:r>
              <a:rPr lang="id"/>
              <a:t>getIterator() yang mengembalikan data Iterator</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3" name="Shape 1033"/>
        <p:cNvGrpSpPr/>
        <p:nvPr/>
      </p:nvGrpSpPr>
      <p:grpSpPr>
        <a:xfrm>
          <a:off x="0" y="0"/>
          <a:ext cx="0" cy="0"/>
          <a:chOff x="0" y="0"/>
          <a:chExt cx="0" cy="0"/>
        </a:xfrm>
      </p:grpSpPr>
      <p:sp>
        <p:nvSpPr>
          <p:cNvPr id="1034" name="Google Shape;1034;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Iterator</a:t>
            </a:r>
            <a:endParaRPr/>
          </a:p>
        </p:txBody>
      </p:sp>
      <p:pic>
        <p:nvPicPr>
          <p:cNvPr id="1035" name="Google Shape;1035;p176"/>
          <p:cNvPicPr preferRelativeResize="0"/>
          <p:nvPr/>
        </p:nvPicPr>
        <p:blipFill>
          <a:blip r:embed="rId3">
            <a:alphaModFix/>
          </a:blip>
          <a:stretch>
            <a:fillRect/>
          </a:stretch>
        </p:blipFill>
        <p:spPr>
          <a:xfrm>
            <a:off x="152400" y="2006250"/>
            <a:ext cx="4785626" cy="2984849"/>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Generator</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sp>
        <p:nvSpPr>
          <p:cNvPr id="1045" name="Google Shape;1045;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Generator</a:t>
            </a:r>
            <a:endParaRPr/>
          </a:p>
        </p:txBody>
      </p:sp>
      <p:sp>
        <p:nvSpPr>
          <p:cNvPr id="1046" name="Google Shape;1046;p1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tahu bahwa untuk membuat object yang bisa di iterasi, kita menggunakan Iterator</a:t>
            </a:r>
            <a:endParaRPr/>
          </a:p>
          <a:p>
            <a:pPr indent="-311150" lvl="0" marL="457200" rtl="0" algn="l">
              <a:spcBef>
                <a:spcPts val="0"/>
              </a:spcBef>
              <a:spcAft>
                <a:spcPts val="0"/>
              </a:spcAft>
              <a:buSzPts val="1300"/>
              <a:buChar char="●"/>
            </a:pPr>
            <a:r>
              <a:rPr lang="id"/>
              <a:t>Namun pembuatan Iterator secara manual sangatlah ribet</a:t>
            </a:r>
            <a:endParaRPr/>
          </a:p>
          <a:p>
            <a:pPr indent="-311150" lvl="0" marL="457200" rtl="0" algn="l">
              <a:spcBef>
                <a:spcPts val="0"/>
              </a:spcBef>
              <a:spcAft>
                <a:spcPts val="0"/>
              </a:spcAft>
              <a:buSzPts val="1300"/>
              <a:buChar char="●"/>
            </a:pPr>
            <a:r>
              <a:rPr lang="id"/>
              <a:t>Untungnya di PHP, terdapat fitur generator, yang bisa kita gunakan untuk membuat Iterator secara otomatis hanya dengan menggunakan kata kunci yield</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Generator</a:t>
            </a:r>
            <a:endParaRPr/>
          </a:p>
        </p:txBody>
      </p:sp>
      <p:pic>
        <p:nvPicPr>
          <p:cNvPr id="1052" name="Google Shape;1052;p179"/>
          <p:cNvPicPr preferRelativeResize="0"/>
          <p:nvPr/>
        </p:nvPicPr>
        <p:blipFill>
          <a:blip r:embed="rId3">
            <a:alphaModFix/>
          </a:blip>
          <a:stretch>
            <a:fillRect/>
          </a:stretch>
        </p:blipFill>
        <p:spPr>
          <a:xfrm>
            <a:off x="152400" y="2006250"/>
            <a:ext cx="6576788" cy="2984850"/>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6" name="Shape 1056"/>
        <p:cNvGrpSpPr/>
        <p:nvPr/>
      </p:nvGrpSpPr>
      <p:grpSpPr>
        <a:xfrm>
          <a:off x="0" y="0"/>
          <a:ext cx="0" cy="0"/>
          <a:chOff x="0" y="0"/>
          <a:chExt cx="0" cy="0"/>
        </a:xfrm>
      </p:grpSpPr>
      <p:sp>
        <p:nvSpPr>
          <p:cNvPr id="1057" name="Google Shape;1057;p18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Cloning</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Object Cloning</a:t>
            </a:r>
            <a:endParaRPr/>
          </a:p>
        </p:txBody>
      </p:sp>
      <p:sp>
        <p:nvSpPr>
          <p:cNvPr id="1063" name="Google Shape;1063;p1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ada kebutuhan untuk menduplikasi sebuah object</a:t>
            </a:r>
            <a:endParaRPr/>
          </a:p>
          <a:p>
            <a:pPr indent="-311150" lvl="0" marL="457200" rtl="0" algn="l">
              <a:spcBef>
                <a:spcPts val="0"/>
              </a:spcBef>
              <a:spcAft>
                <a:spcPts val="0"/>
              </a:spcAft>
              <a:buSzPts val="1300"/>
              <a:buChar char="●"/>
            </a:pPr>
            <a:r>
              <a:rPr lang="id"/>
              <a:t>Biasanya untuk melakukan hal ini, kita bisa membuat object baru, lalu menyalin semua properties di object awal ke object baru</a:t>
            </a:r>
            <a:endParaRPr/>
          </a:p>
          <a:p>
            <a:pPr indent="-311150" lvl="0" marL="457200" rtl="0" algn="l">
              <a:spcBef>
                <a:spcPts val="0"/>
              </a:spcBef>
              <a:spcAft>
                <a:spcPts val="0"/>
              </a:spcAft>
              <a:buSzPts val="1300"/>
              <a:buChar char="●"/>
            </a:pPr>
            <a:r>
              <a:rPr lang="id"/>
              <a:t>Untungnya PHP mendukung object cloning</a:t>
            </a:r>
            <a:endParaRPr/>
          </a:p>
          <a:p>
            <a:pPr indent="-311150" lvl="0" marL="457200" rtl="0" algn="l">
              <a:spcBef>
                <a:spcPts val="0"/>
              </a:spcBef>
              <a:spcAft>
                <a:spcPts val="0"/>
              </a:spcAft>
              <a:buSzPts val="1300"/>
              <a:buChar char="●"/>
            </a:pPr>
            <a:r>
              <a:rPr lang="id"/>
              <a:t>Kita bisa menggunakan perintah clone untuk membuat duplikasi object</a:t>
            </a:r>
            <a:endParaRPr/>
          </a:p>
          <a:p>
            <a:pPr indent="-311150" lvl="0" marL="457200" rtl="0" algn="l">
              <a:spcBef>
                <a:spcPts val="0"/>
              </a:spcBef>
              <a:spcAft>
                <a:spcPts val="0"/>
              </a:spcAft>
              <a:buSzPts val="1300"/>
              <a:buChar char="●"/>
            </a:pPr>
            <a:r>
              <a:rPr lang="id"/>
              <a:t>Secara otomatis semua properties di object awal akan di duplikasi ke object baru</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a:t>
            </a:r>
            <a:endParaRPr/>
          </a:p>
        </p:txBody>
      </p:sp>
      <p:pic>
        <p:nvPicPr>
          <p:cNvPr id="181" name="Google Shape;181;p29"/>
          <p:cNvPicPr preferRelativeResize="0"/>
          <p:nvPr/>
        </p:nvPicPr>
        <p:blipFill>
          <a:blip r:embed="rId3">
            <a:alphaModFix/>
          </a:blip>
          <a:stretch>
            <a:fillRect/>
          </a:stretch>
        </p:blipFill>
        <p:spPr>
          <a:xfrm>
            <a:off x="152400" y="2006250"/>
            <a:ext cx="7324725" cy="1695450"/>
          </a:xfrm>
          <a:prstGeom prst="rect">
            <a:avLst/>
          </a:prstGeom>
          <a:noFill/>
          <a:ln>
            <a:noFill/>
          </a:ln>
        </p:spPr>
      </p:pic>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Object Cloning</a:t>
            </a:r>
            <a:endParaRPr/>
          </a:p>
        </p:txBody>
      </p:sp>
      <p:pic>
        <p:nvPicPr>
          <p:cNvPr id="1069" name="Google Shape;1069;p182"/>
          <p:cNvPicPr preferRelativeResize="0"/>
          <p:nvPr/>
        </p:nvPicPr>
        <p:blipFill>
          <a:blip r:embed="rId3">
            <a:alphaModFix/>
          </a:blip>
          <a:stretch>
            <a:fillRect/>
          </a:stretch>
        </p:blipFill>
        <p:spPr>
          <a:xfrm>
            <a:off x="152400" y="2006250"/>
            <a:ext cx="8839202" cy="2867430"/>
          </a:xfrm>
          <a:prstGeom prst="rect">
            <a:avLst/>
          </a:prstGeom>
          <a:noFill/>
          <a:ln>
            <a:noFill/>
          </a:ln>
        </p:spPr>
      </p:pic>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__clone() Function</a:t>
            </a:r>
            <a:endParaRPr/>
          </a:p>
        </p:txBody>
      </p:sp>
      <p:sp>
        <p:nvSpPr>
          <p:cNvPr id="1075" name="Google Shape;1075;p1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menyalin semua properties bukanlah yang kita inginkan</a:t>
            </a:r>
            <a:endParaRPr/>
          </a:p>
          <a:p>
            <a:pPr indent="-311150" lvl="0" marL="457200" rtl="0" algn="l">
              <a:spcBef>
                <a:spcPts val="0"/>
              </a:spcBef>
              <a:spcAft>
                <a:spcPts val="0"/>
              </a:spcAft>
              <a:buSzPts val="1300"/>
              <a:buChar char="●"/>
            </a:pPr>
            <a:r>
              <a:rPr lang="id"/>
              <a:t>Misal saja kita hanya ingin menyalin beberapa properties saja, tidak ingin semuanya</a:t>
            </a:r>
            <a:endParaRPr/>
          </a:p>
          <a:p>
            <a:pPr indent="-311150" lvl="0" marL="457200" rtl="0" algn="l">
              <a:spcBef>
                <a:spcPts val="0"/>
              </a:spcBef>
              <a:spcAft>
                <a:spcPts val="0"/>
              </a:spcAft>
              <a:buSzPts val="1300"/>
              <a:buChar char="●"/>
            </a:pPr>
            <a:r>
              <a:rPr lang="id"/>
              <a:t>Jika kita ingin memodifikasi cara PHP melakukan clone, kita bisa membuat function di dalam class nya dengan nama function __clone()</a:t>
            </a:r>
            <a:endParaRPr/>
          </a:p>
          <a:p>
            <a:pPr indent="-311150" lvl="0" marL="457200" rtl="0" algn="l">
              <a:spcBef>
                <a:spcPts val="0"/>
              </a:spcBef>
              <a:spcAft>
                <a:spcPts val="0"/>
              </a:spcAft>
              <a:buSzPts val="1300"/>
              <a:buChar char="●"/>
            </a:pPr>
            <a:r>
              <a:rPr lang="id"/>
              <a:t>Function __clone() akan dipanggil di object hasil duplikasi setelah proses duplikasi selesai</a:t>
            </a:r>
            <a:endParaRPr/>
          </a:p>
          <a:p>
            <a:pPr indent="-311150" lvl="0" marL="457200" rtl="0" algn="l">
              <a:spcBef>
                <a:spcPts val="0"/>
              </a:spcBef>
              <a:spcAft>
                <a:spcPts val="0"/>
              </a:spcAft>
              <a:buSzPts val="1300"/>
              <a:buChar char="●"/>
            </a:pPr>
            <a:r>
              <a:rPr lang="id"/>
              <a:t>Jadi jika kita ingin menghapus beberapa properties, bisa kita lakukan di function __clone()</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__clone() Function</a:t>
            </a:r>
            <a:endParaRPr/>
          </a:p>
        </p:txBody>
      </p:sp>
      <p:pic>
        <p:nvPicPr>
          <p:cNvPr id="1081" name="Google Shape;1081;p184"/>
          <p:cNvPicPr preferRelativeResize="0"/>
          <p:nvPr/>
        </p:nvPicPr>
        <p:blipFill>
          <a:blip r:embed="rId3">
            <a:alphaModFix/>
          </a:blip>
          <a:stretch>
            <a:fillRect/>
          </a:stretch>
        </p:blipFill>
        <p:spPr>
          <a:xfrm>
            <a:off x="152400" y="2006250"/>
            <a:ext cx="7063896" cy="2984850"/>
          </a:xfrm>
          <a:prstGeom prst="rect">
            <a:avLst/>
          </a:prstGeom>
          <a:noFill/>
          <a:ln>
            <a:noFill/>
          </a:ln>
        </p:spPr>
      </p:pic>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Comparing Object</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Comparing Object</a:t>
            </a:r>
            <a:endParaRPr/>
          </a:p>
        </p:txBody>
      </p:sp>
      <p:sp>
        <p:nvSpPr>
          <p:cNvPr id="1092" name="Google Shape;1092;p1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tipe data yang lain, untuk membandingkan dua buah object, kita bisa menggunakan operator == (equals) dan === (identity)</a:t>
            </a:r>
            <a:endParaRPr/>
          </a:p>
          <a:p>
            <a:pPr indent="-311150" lvl="0" marL="457200" rtl="0" algn="l">
              <a:spcBef>
                <a:spcPts val="0"/>
              </a:spcBef>
              <a:spcAft>
                <a:spcPts val="0"/>
              </a:spcAft>
              <a:buSzPts val="1300"/>
              <a:buChar char="●"/>
            </a:pPr>
            <a:r>
              <a:rPr lang="id"/>
              <a:t>Operator == (equals) membandingkan semua properties yang terdapat di object tersebut, dan tiap properties juga akan dibandingkan menggunakan operator == (equals)</a:t>
            </a:r>
            <a:endParaRPr/>
          </a:p>
          <a:p>
            <a:pPr indent="-311150" lvl="0" marL="457200" rtl="0" algn="l">
              <a:spcBef>
                <a:spcPts val="0"/>
              </a:spcBef>
              <a:spcAft>
                <a:spcPts val="0"/>
              </a:spcAft>
              <a:buSzPts val="1300"/>
              <a:buChar char="●"/>
            </a:pPr>
            <a:r>
              <a:rPr lang="id"/>
              <a:t>Sedangkan operator === (identity), maka akan membandingkan apakah object identik, artinya mengacu ke object yang sama</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Comparing Object</a:t>
            </a:r>
            <a:endParaRPr/>
          </a:p>
        </p:txBody>
      </p:sp>
      <p:pic>
        <p:nvPicPr>
          <p:cNvPr id="1098" name="Google Shape;1098;p187"/>
          <p:cNvPicPr preferRelativeResize="0"/>
          <p:nvPr/>
        </p:nvPicPr>
        <p:blipFill>
          <a:blip r:embed="rId3">
            <a:alphaModFix/>
          </a:blip>
          <a:stretch>
            <a:fillRect/>
          </a:stretch>
        </p:blipFill>
        <p:spPr>
          <a:xfrm>
            <a:off x="152400" y="2006250"/>
            <a:ext cx="6673610" cy="29848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Magic Function</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Magic Function</a:t>
            </a:r>
            <a:endParaRPr/>
          </a:p>
        </p:txBody>
      </p:sp>
      <p:sp>
        <p:nvSpPr>
          <p:cNvPr id="1109" name="Google Shape;1109;p18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Magic function adalah function-function yang sudah ditentukan kegunaannya di PHP</a:t>
            </a:r>
            <a:endParaRPr/>
          </a:p>
          <a:p>
            <a:pPr indent="-311150" lvl="0" marL="457200" rtl="0" algn="l">
              <a:spcBef>
                <a:spcPts val="0"/>
              </a:spcBef>
              <a:spcAft>
                <a:spcPts val="0"/>
              </a:spcAft>
              <a:buSzPts val="1300"/>
              <a:buChar char="●"/>
            </a:pPr>
            <a:r>
              <a:rPr lang="id"/>
              <a:t>Kita tidak bisa membuat function tersebut, kecuali memang sudah ditentukan kegunaannya</a:t>
            </a:r>
            <a:endParaRPr/>
          </a:p>
          <a:p>
            <a:pPr indent="-311150" lvl="0" marL="457200" rtl="0" algn="l">
              <a:spcBef>
                <a:spcPts val="0"/>
              </a:spcBef>
              <a:spcAft>
                <a:spcPts val="0"/>
              </a:spcAft>
              <a:buSzPts val="1300"/>
              <a:buChar char="●"/>
            </a:pPr>
            <a:r>
              <a:rPr lang="id"/>
              <a:t>Sebelumnya kita sudah membahas beberapa magic function, seperti __construct() sebagai constructor, __destruct() sebagai destructor, dan __clone() sebagai object cloning</a:t>
            </a:r>
            <a:endParaRPr/>
          </a:p>
          <a:p>
            <a:pPr indent="-311150" lvl="0" marL="457200" rtl="0" algn="l">
              <a:spcBef>
                <a:spcPts val="0"/>
              </a:spcBef>
              <a:spcAft>
                <a:spcPts val="0"/>
              </a:spcAft>
              <a:buSzPts val="1300"/>
              <a:buChar char="●"/>
            </a:pPr>
            <a:r>
              <a:rPr lang="id"/>
              <a:t>Masih banyak magic function lainnya, kita bisa melihatnya di link berikut : </a:t>
            </a:r>
            <a:r>
              <a:rPr lang="id" u="sng">
                <a:solidFill>
                  <a:schemeClr val="hlink"/>
                </a:solidFill>
                <a:hlinkClick r:id="rId3"/>
              </a:rPr>
              <a:t>https://www.php.net/manual/en/language.oop5.magic.php</a:t>
            </a:r>
            <a:r>
              <a:rPr lang="id"/>
              <a:t> </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 name="Shape 1113"/>
        <p:cNvGrpSpPr/>
        <p:nvPr/>
      </p:nvGrpSpPr>
      <p:grpSpPr>
        <a:xfrm>
          <a:off x="0" y="0"/>
          <a:ext cx="0" cy="0"/>
          <a:chOff x="0" y="0"/>
          <a:chExt cx="0" cy="0"/>
        </a:xfrm>
      </p:grpSpPr>
      <p:sp>
        <p:nvSpPr>
          <p:cNvPr id="1114" name="Google Shape;1114;p1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__toString() Function</a:t>
            </a:r>
            <a:endParaRPr/>
          </a:p>
        </p:txBody>
      </p:sp>
      <p:sp>
        <p:nvSpPr>
          <p:cNvPr id="1115" name="Google Shape;1115;p19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__toString() function merupakan salah satu magic function yang digunakan sebagai representasi string sebuah object</a:t>
            </a:r>
            <a:endParaRPr/>
          </a:p>
          <a:p>
            <a:pPr indent="-311150" lvl="0" marL="457200" rtl="0" algn="l">
              <a:spcBef>
                <a:spcPts val="0"/>
              </a:spcBef>
              <a:spcAft>
                <a:spcPts val="0"/>
              </a:spcAft>
              <a:buSzPts val="1300"/>
              <a:buChar char="●"/>
            </a:pPr>
            <a:r>
              <a:rPr lang="id"/>
              <a:t>Jika misal kita ingin membuat string dari object kita, kita bisa membuat function __toString()</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__toString() Function</a:t>
            </a:r>
            <a:endParaRPr/>
          </a:p>
        </p:txBody>
      </p:sp>
      <p:pic>
        <p:nvPicPr>
          <p:cNvPr id="1121" name="Google Shape;1121;p191"/>
          <p:cNvPicPr preferRelativeResize="0"/>
          <p:nvPr/>
        </p:nvPicPr>
        <p:blipFill>
          <a:blip r:embed="rId3">
            <a:alphaModFix/>
          </a:blip>
          <a:stretch>
            <a:fillRect/>
          </a:stretch>
        </p:blipFill>
        <p:spPr>
          <a:xfrm>
            <a:off x="152400" y="2006250"/>
            <a:ext cx="8718045" cy="2984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__invoke() Function</a:t>
            </a:r>
            <a:endParaRPr/>
          </a:p>
        </p:txBody>
      </p:sp>
      <p:sp>
        <p:nvSpPr>
          <p:cNvPr id="1127" name="Google Shape;1127;p1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__invoke() merupakan function yang dieksekusi ketika object yang kita buat dianggap sebagai function</a:t>
            </a:r>
            <a:endParaRPr/>
          </a:p>
          <a:p>
            <a:pPr indent="-311150" lvl="0" marL="457200" rtl="0" algn="l">
              <a:spcBef>
                <a:spcPts val="0"/>
              </a:spcBef>
              <a:spcAft>
                <a:spcPts val="0"/>
              </a:spcAft>
              <a:buSzPts val="1300"/>
              <a:buChar char="●"/>
            </a:pPr>
            <a:r>
              <a:rPr lang="id"/>
              <a:t>Misal ketika kita membuat object $student, lalu kita melakukan $student(), maka secara otomatis function __invoke() yang akan dieksekusi</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__invoke() Function</a:t>
            </a:r>
            <a:endParaRPr/>
          </a:p>
        </p:txBody>
      </p:sp>
      <p:pic>
        <p:nvPicPr>
          <p:cNvPr id="1133" name="Google Shape;1133;p193"/>
          <p:cNvPicPr preferRelativeResize="0"/>
          <p:nvPr/>
        </p:nvPicPr>
        <p:blipFill>
          <a:blip r:embed="rId3">
            <a:alphaModFix/>
          </a:blip>
          <a:stretch>
            <a:fillRect/>
          </a:stretch>
        </p:blipFill>
        <p:spPr>
          <a:xfrm>
            <a:off x="152400" y="2006250"/>
            <a:ext cx="7853269" cy="29848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__debugInfo() Function</a:t>
            </a:r>
            <a:endParaRPr/>
          </a:p>
        </p:txBody>
      </p:sp>
      <p:sp>
        <p:nvSpPr>
          <p:cNvPr id="1139" name="Google Shape;1139;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sering melakukan debug variable menggunakan function var_dump()</a:t>
            </a:r>
            <a:endParaRPr/>
          </a:p>
          <a:p>
            <a:pPr indent="-311150" lvl="0" marL="457200" rtl="0" algn="l">
              <a:spcBef>
                <a:spcPts val="0"/>
              </a:spcBef>
              <a:spcAft>
                <a:spcPts val="0"/>
              </a:spcAft>
              <a:buSzPts val="1300"/>
              <a:buChar char="●"/>
            </a:pPr>
            <a:r>
              <a:rPr lang="id"/>
              <a:t>Function var_dump() sebenarnya memanggil function __debugInfo() </a:t>
            </a:r>
            <a:endParaRPr/>
          </a:p>
          <a:p>
            <a:pPr indent="-311150" lvl="0" marL="457200" rtl="0" algn="l">
              <a:spcBef>
                <a:spcPts val="0"/>
              </a:spcBef>
              <a:spcAft>
                <a:spcPts val="0"/>
              </a:spcAft>
              <a:buSzPts val="1300"/>
              <a:buChar char="●"/>
            </a:pPr>
            <a:r>
              <a:rPr lang="id"/>
              <a:t>Jika kita ingin mengubah isi dari debug info, kita bisa membuat function __debugInfo()</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__debugInfo() Function</a:t>
            </a:r>
            <a:endParaRPr/>
          </a:p>
        </p:txBody>
      </p:sp>
      <p:pic>
        <p:nvPicPr>
          <p:cNvPr id="1145" name="Google Shape;1145;p195"/>
          <p:cNvPicPr preferRelativeResize="0"/>
          <p:nvPr/>
        </p:nvPicPr>
        <p:blipFill>
          <a:blip r:embed="rId3">
            <a:alphaModFix/>
          </a:blip>
          <a:stretch>
            <a:fillRect/>
          </a:stretch>
        </p:blipFill>
        <p:spPr>
          <a:xfrm>
            <a:off x="152400" y="2006250"/>
            <a:ext cx="6323412" cy="2984849"/>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Dan masih banyak lagi</a:t>
            </a:r>
            <a:endParaRPr/>
          </a:p>
        </p:txBody>
      </p:sp>
      <p:sp>
        <p:nvSpPr>
          <p:cNvPr id="1151" name="Google Shape;1151;p1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u="sng">
                <a:solidFill>
                  <a:schemeClr val="hlink"/>
                </a:solidFill>
                <a:hlinkClick r:id="rId3"/>
              </a:rPr>
              <a:t>https://www.php.net/manual/en/language.oop5.magic.php</a:t>
            </a:r>
            <a:r>
              <a:rPr lang="id"/>
              <a:t> </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Overloading</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Overloading</a:t>
            </a:r>
            <a:endParaRPr/>
          </a:p>
        </p:txBody>
      </p:sp>
      <p:sp>
        <p:nvSpPr>
          <p:cNvPr id="1162" name="Google Shape;1162;p19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Overloading adalah kemampuan secara dinamis membuat properties atau function</a:t>
            </a:r>
            <a:endParaRPr/>
          </a:p>
          <a:p>
            <a:pPr indent="-311150" lvl="0" marL="457200" rtl="0" algn="l">
              <a:spcBef>
                <a:spcPts val="0"/>
              </a:spcBef>
              <a:spcAft>
                <a:spcPts val="0"/>
              </a:spcAft>
              <a:buSzPts val="1300"/>
              <a:buChar char="●"/>
            </a:pPr>
            <a:r>
              <a:rPr lang="id"/>
              <a:t>Ini mirip meta programming di bahasa pemrograman lain seperti Ruby</a:t>
            </a:r>
            <a:endParaRPr/>
          </a:p>
          <a:p>
            <a:pPr indent="-311150" lvl="0" marL="457200" rtl="0" algn="l">
              <a:spcBef>
                <a:spcPts val="0"/>
              </a:spcBef>
              <a:spcAft>
                <a:spcPts val="0"/>
              </a:spcAft>
              <a:buSzPts val="1300"/>
              <a:buChar char="●"/>
            </a:pPr>
            <a:r>
              <a:rPr lang="id"/>
              <a:t>Namun ini berbeda dengan function overloading di bahasa pemrograman lain seperti Java</a:t>
            </a:r>
            <a:endParaRPr/>
          </a:p>
          <a:p>
            <a:pPr indent="-311150" lvl="0" marL="457200" rtl="0" algn="l">
              <a:spcBef>
                <a:spcPts val="0"/>
              </a:spcBef>
              <a:spcAft>
                <a:spcPts val="0"/>
              </a:spcAft>
              <a:buSzPts val="1300"/>
              <a:buChar char="●"/>
            </a:pPr>
            <a:r>
              <a:rPr lang="id"/>
              <a:t>Overloading ini erat kaitannya dengan magic function yang sebelumnya sudah kita bahas</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 Overloading</a:t>
            </a:r>
            <a:endParaRPr/>
          </a:p>
        </p:txBody>
      </p:sp>
      <p:sp>
        <p:nvSpPr>
          <p:cNvPr id="1168" name="Google Shape;1168;p19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mengakses properties, maka secara otomatis properties akan diakses</a:t>
            </a:r>
            <a:endParaRPr/>
          </a:p>
          <a:p>
            <a:pPr indent="-311150" lvl="0" marL="457200" rtl="0" algn="l">
              <a:spcBef>
                <a:spcPts val="0"/>
              </a:spcBef>
              <a:spcAft>
                <a:spcPts val="0"/>
              </a:spcAft>
              <a:buSzPts val="1300"/>
              <a:buChar char="●"/>
            </a:pPr>
            <a:r>
              <a:rPr lang="id"/>
              <a:t>Namun jika ternyata properties tersebut tidak tersedia di objectnya, maka PHP tidak secara otomatis menjadikan itu error</a:t>
            </a:r>
            <a:endParaRPr/>
          </a:p>
          <a:p>
            <a:pPr indent="-311150" lvl="0" marL="457200" rtl="0" algn="l">
              <a:spcBef>
                <a:spcPts val="0"/>
              </a:spcBef>
              <a:spcAft>
                <a:spcPts val="0"/>
              </a:spcAft>
              <a:buSzPts val="1300"/>
              <a:buChar char="●"/>
            </a:pPr>
            <a:r>
              <a:rPr lang="id"/>
              <a:t>PHP akan melakukan fallback ke magic function</a:t>
            </a:r>
            <a:endParaRPr/>
          </a:p>
          <a:p>
            <a:pPr indent="-311150" lvl="0" marL="457200" rtl="0" algn="l">
              <a:spcBef>
                <a:spcPts val="0"/>
              </a:spcBef>
              <a:spcAft>
                <a:spcPts val="0"/>
              </a:spcAft>
              <a:buSzPts val="1300"/>
              <a:buChar char="●"/>
            </a:pPr>
            <a:r>
              <a:rPr lang="id"/>
              <a:t>Dengan demikian kita bisa membuat properties secara dinamis dengan memanfaatkan magic function tersebut</a:t>
            </a:r>
            <a:endParaRPr/>
          </a:p>
          <a:p>
            <a:pPr indent="-311150" lvl="0" marL="457200" rtl="0" algn="l">
              <a:spcBef>
                <a:spcPts val="0"/>
              </a:spcBef>
              <a:spcAft>
                <a:spcPts val="0"/>
              </a:spcAft>
              <a:buSzPts val="1300"/>
              <a:buChar char="●"/>
            </a:pPr>
            <a:r>
              <a:rPr lang="id"/>
              <a:t>Ada beberapa magic function yang bisa kita gunakan untuk properties overloading</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2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Magic Function untuk Properties Overloading</a:t>
            </a:r>
            <a:endParaRPr/>
          </a:p>
        </p:txBody>
      </p:sp>
      <p:graphicFrame>
        <p:nvGraphicFramePr>
          <p:cNvPr id="1174" name="Google Shape;1174;p200"/>
          <p:cNvGraphicFramePr/>
          <p:nvPr/>
        </p:nvGraphicFramePr>
        <p:xfrm>
          <a:off x="952500" y="2190750"/>
          <a:ext cx="3000000" cy="3000000"/>
        </p:xfrm>
        <a:graphic>
          <a:graphicData uri="http://schemas.openxmlformats.org/drawingml/2006/table">
            <a:tbl>
              <a:tblPr>
                <a:noFill/>
                <a:tableStyleId>{ABE57E22-FCCE-42F9-A337-83F9BAD21BAD}</a:tableStyleId>
              </a:tblPr>
              <a:tblGrid>
                <a:gridCol w="2592200"/>
                <a:gridCol w="4646800"/>
              </a:tblGrid>
              <a:tr h="381000">
                <a:tc>
                  <a:txBody>
                    <a:bodyPr/>
                    <a:lstStyle/>
                    <a:p>
                      <a:pPr indent="0" lvl="0" marL="0" rtl="0" algn="l">
                        <a:spcBef>
                          <a:spcPts val="0"/>
                        </a:spcBef>
                        <a:spcAft>
                          <a:spcPts val="0"/>
                        </a:spcAft>
                        <a:buNone/>
                      </a:pPr>
                      <a:r>
                        <a:rPr lang="id"/>
                        <a:t>Magic 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__set($name, $value) : void</a:t>
                      </a:r>
                      <a:endParaRPr/>
                    </a:p>
                  </a:txBody>
                  <a:tcPr marT="91425" marB="91425" marR="91425" marL="91425"/>
                </a:tc>
                <a:tc>
                  <a:txBody>
                    <a:bodyPr/>
                    <a:lstStyle/>
                    <a:p>
                      <a:pPr indent="0" lvl="0" marL="0" rtl="0" algn="l">
                        <a:spcBef>
                          <a:spcPts val="0"/>
                        </a:spcBef>
                        <a:spcAft>
                          <a:spcPts val="0"/>
                        </a:spcAft>
                        <a:buNone/>
                      </a:pPr>
                      <a:r>
                        <a:rPr lang="id"/>
                        <a:t>Dieksekusi ketika mengubah properties yang tidak tersedia</a:t>
                      </a:r>
                      <a:endParaRPr/>
                    </a:p>
                  </a:txBody>
                  <a:tcPr marT="91425" marB="91425" marR="91425" marL="91425"/>
                </a:tc>
              </a:tr>
              <a:tr h="381000">
                <a:tc>
                  <a:txBody>
                    <a:bodyPr/>
                    <a:lstStyle/>
                    <a:p>
                      <a:pPr indent="0" lvl="0" marL="0" rtl="0" algn="l">
                        <a:spcBef>
                          <a:spcPts val="0"/>
                        </a:spcBef>
                        <a:spcAft>
                          <a:spcPts val="0"/>
                        </a:spcAft>
                        <a:buNone/>
                      </a:pPr>
                      <a:r>
                        <a:rPr lang="id"/>
                        <a:t>__get($name) : mixed</a:t>
                      </a:r>
                      <a:endParaRPr/>
                    </a:p>
                  </a:txBody>
                  <a:tcPr marT="91425" marB="91425" marR="91425" marL="91425"/>
                </a:tc>
                <a:tc>
                  <a:txBody>
                    <a:bodyPr/>
                    <a:lstStyle/>
                    <a:p>
                      <a:pPr indent="0" lvl="0" marL="0" rtl="0" algn="l">
                        <a:spcBef>
                          <a:spcPts val="0"/>
                        </a:spcBef>
                        <a:spcAft>
                          <a:spcPts val="0"/>
                        </a:spcAft>
                        <a:buNone/>
                      </a:pPr>
                      <a:r>
                        <a:rPr lang="id"/>
                        <a:t>Dieksekusi ketika mengakses properties yang tidak tersedia</a:t>
                      </a:r>
                      <a:endParaRPr/>
                    </a:p>
                  </a:txBody>
                  <a:tcPr marT="91425" marB="91425" marR="91425" marL="91425"/>
                </a:tc>
              </a:tr>
              <a:tr h="381000">
                <a:tc>
                  <a:txBody>
                    <a:bodyPr/>
                    <a:lstStyle/>
                    <a:p>
                      <a:pPr indent="0" lvl="0" marL="0" rtl="0" algn="l">
                        <a:spcBef>
                          <a:spcPts val="0"/>
                        </a:spcBef>
                        <a:spcAft>
                          <a:spcPts val="0"/>
                        </a:spcAft>
                        <a:buNone/>
                      </a:pPr>
                      <a:r>
                        <a:rPr lang="id"/>
                        <a:t>__isset ($name ) : bool</a:t>
                      </a:r>
                      <a:endParaRPr/>
                    </a:p>
                  </a:txBody>
                  <a:tcPr marT="91425" marB="91425" marR="91425" marL="91425"/>
                </a:tc>
                <a:tc>
                  <a:txBody>
                    <a:bodyPr/>
                    <a:lstStyle/>
                    <a:p>
                      <a:pPr indent="0" lvl="0" marL="0" rtl="0" algn="l">
                        <a:spcBef>
                          <a:spcPts val="0"/>
                        </a:spcBef>
                        <a:spcAft>
                          <a:spcPts val="0"/>
                        </a:spcAft>
                        <a:buNone/>
                      </a:pPr>
                      <a:r>
                        <a:rPr lang="id"/>
                        <a:t>Dieksekusi ketika mengecek isset() atau empty() properties yang tidak tersedia</a:t>
                      </a:r>
                      <a:endParaRPr/>
                    </a:p>
                  </a:txBody>
                  <a:tcPr marT="91425" marB="91425" marR="91425" marL="91425"/>
                </a:tc>
              </a:tr>
              <a:tr h="381000">
                <a:tc>
                  <a:txBody>
                    <a:bodyPr/>
                    <a:lstStyle/>
                    <a:p>
                      <a:pPr indent="0" lvl="0" marL="0" rtl="0" algn="l">
                        <a:spcBef>
                          <a:spcPts val="0"/>
                        </a:spcBef>
                        <a:spcAft>
                          <a:spcPts val="0"/>
                        </a:spcAft>
                        <a:buNone/>
                      </a:pPr>
                      <a:r>
                        <a:rPr lang="id"/>
                        <a:t>__unset($name) : void</a:t>
                      </a:r>
                      <a:endParaRPr/>
                    </a:p>
                  </a:txBody>
                  <a:tcPr marT="91425" marB="91425" marR="91425" marL="91425"/>
                </a:tc>
                <a:tc>
                  <a:txBody>
                    <a:bodyPr/>
                    <a:lstStyle/>
                    <a:p>
                      <a:pPr indent="0" lvl="0" marL="0" rtl="0" algn="l">
                        <a:spcBef>
                          <a:spcPts val="0"/>
                        </a:spcBef>
                        <a:spcAft>
                          <a:spcPts val="0"/>
                        </a:spcAft>
                        <a:buNone/>
                      </a:pPr>
                      <a:r>
                        <a:rPr lang="id"/>
                        <a:t>Dieksekusi ketika menggunakan unset() properties yang tidak tersedia</a:t>
                      </a:r>
                      <a:endParaRPr/>
                    </a:p>
                  </a:txBody>
                  <a:tcPr marT="91425" marB="91425" marR="91425" marL="91425"/>
                </a:tc>
              </a:tr>
            </a:tbl>
          </a:graphicData>
        </a:graphic>
      </p:graphicFrame>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Properties Overloading</a:t>
            </a:r>
            <a:endParaRPr/>
          </a:p>
        </p:txBody>
      </p:sp>
      <p:pic>
        <p:nvPicPr>
          <p:cNvPr id="1180" name="Google Shape;1180;p201"/>
          <p:cNvPicPr preferRelativeResize="0"/>
          <p:nvPr/>
        </p:nvPicPr>
        <p:blipFill>
          <a:blip r:embed="rId3">
            <a:alphaModFix/>
          </a:blip>
          <a:stretch>
            <a:fillRect/>
          </a:stretch>
        </p:blipFill>
        <p:spPr>
          <a:xfrm>
            <a:off x="152400" y="2006250"/>
            <a:ext cx="4314291" cy="2984850"/>
          </a:xfrm>
          <a:prstGeom prst="rect">
            <a:avLst/>
          </a:prstGeom>
          <a:noFill/>
          <a:ln>
            <a:noFill/>
          </a:ln>
        </p:spPr>
      </p:pic>
      <p:pic>
        <p:nvPicPr>
          <p:cNvPr id="1181" name="Google Shape;1181;p201"/>
          <p:cNvPicPr preferRelativeResize="0"/>
          <p:nvPr/>
        </p:nvPicPr>
        <p:blipFill>
          <a:blip r:embed="rId4">
            <a:alphaModFix/>
          </a:blip>
          <a:stretch>
            <a:fillRect/>
          </a:stretch>
        </p:blipFill>
        <p:spPr>
          <a:xfrm>
            <a:off x="4619091" y="2006250"/>
            <a:ext cx="4372509" cy="253618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a:t>
            </a:r>
            <a:endParaRPr/>
          </a:p>
        </p:txBody>
      </p:sp>
      <p:sp>
        <p:nvSpPr>
          <p:cNvPr id="192" name="Google Shape;192;p3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Fields / Properties / Attributes adalah data yang bisa kita sisipkan di dalam Object</a:t>
            </a:r>
            <a:endParaRPr/>
          </a:p>
          <a:p>
            <a:pPr indent="-311150" lvl="0" marL="457200" rtl="0" algn="l">
              <a:spcBef>
                <a:spcPts val="0"/>
              </a:spcBef>
              <a:spcAft>
                <a:spcPts val="0"/>
              </a:spcAft>
              <a:buSzPts val="1300"/>
              <a:buChar char="●"/>
            </a:pPr>
            <a:r>
              <a:rPr lang="id"/>
              <a:t>Namun sebelum kita bisa memasukkan data di fields, kita harus mendeklarasikan data apa aja yang dimiliki object tersebut di dalam deklarasi class-nya</a:t>
            </a:r>
            <a:endParaRPr/>
          </a:p>
          <a:p>
            <a:pPr indent="-311150" lvl="0" marL="457200" rtl="0" algn="l">
              <a:spcBef>
                <a:spcPts val="0"/>
              </a:spcBef>
              <a:spcAft>
                <a:spcPts val="0"/>
              </a:spcAft>
              <a:buSzPts val="1300"/>
              <a:buChar char="●"/>
            </a:pPr>
            <a:r>
              <a:rPr lang="id"/>
              <a:t>Membuat field sama seperti membuat variable, namun ditempatkan di block class, namun diawali dengan kata kunci var</a:t>
            </a:r>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Overloading</a:t>
            </a:r>
            <a:endParaRPr/>
          </a:p>
        </p:txBody>
      </p:sp>
      <p:sp>
        <p:nvSpPr>
          <p:cNvPr id="1187" name="Google Shape;1187;p2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mengakses function, maka secara otomatis function akan diakses</a:t>
            </a:r>
            <a:endParaRPr/>
          </a:p>
          <a:p>
            <a:pPr indent="-311150" lvl="0" marL="457200" rtl="0" algn="l">
              <a:spcBef>
                <a:spcPts val="0"/>
              </a:spcBef>
              <a:spcAft>
                <a:spcPts val="0"/>
              </a:spcAft>
              <a:buSzPts val="1300"/>
              <a:buChar char="●"/>
            </a:pPr>
            <a:r>
              <a:rPr lang="id"/>
              <a:t>Namun jika ternyata function tersebut tidak tersedia di objectnya, maka PHP tidak secara otomatis menjadikan itu error</a:t>
            </a:r>
            <a:endParaRPr/>
          </a:p>
          <a:p>
            <a:pPr indent="-311150" lvl="0" marL="457200" rtl="0" algn="l">
              <a:spcBef>
                <a:spcPts val="0"/>
              </a:spcBef>
              <a:spcAft>
                <a:spcPts val="0"/>
              </a:spcAft>
              <a:buSzPts val="1300"/>
              <a:buChar char="●"/>
            </a:pPr>
            <a:r>
              <a:rPr lang="id"/>
              <a:t>PHP akan melakukan fallback ke magic function</a:t>
            </a:r>
            <a:endParaRPr/>
          </a:p>
          <a:p>
            <a:pPr indent="-311150" lvl="0" marL="457200" rtl="0" algn="l">
              <a:spcBef>
                <a:spcPts val="0"/>
              </a:spcBef>
              <a:spcAft>
                <a:spcPts val="0"/>
              </a:spcAft>
              <a:buSzPts val="1300"/>
              <a:buChar char="●"/>
            </a:pPr>
            <a:r>
              <a:rPr lang="id"/>
              <a:t>Dengan demikian kita bisa membuat function secara dinamis dengan memanfaatkan magic function tersebut</a:t>
            </a:r>
            <a:endParaRPr/>
          </a:p>
          <a:p>
            <a:pPr indent="-311150" lvl="0" marL="457200" rtl="0" algn="l">
              <a:spcBef>
                <a:spcPts val="0"/>
              </a:spcBef>
              <a:spcAft>
                <a:spcPts val="0"/>
              </a:spcAft>
              <a:buSzPts val="1300"/>
              <a:buChar char="●"/>
            </a:pPr>
            <a:r>
              <a:rPr lang="id"/>
              <a:t>Ada beberapa magic function yang bisa kita gunakan untuk function overloading</a:t>
            </a:r>
            <a:endParaRPr/>
          </a:p>
          <a:p>
            <a:pPr indent="0" lvl="0" marL="0" rtl="0" algn="l">
              <a:spcBef>
                <a:spcPts val="1600"/>
              </a:spcBef>
              <a:spcAft>
                <a:spcPts val="160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Magic Function untuk Function Overloading</a:t>
            </a:r>
            <a:endParaRPr/>
          </a:p>
        </p:txBody>
      </p:sp>
      <p:graphicFrame>
        <p:nvGraphicFramePr>
          <p:cNvPr id="1193" name="Google Shape;1193;p203"/>
          <p:cNvGraphicFramePr/>
          <p:nvPr/>
        </p:nvGraphicFramePr>
        <p:xfrm>
          <a:off x="952500" y="2190750"/>
          <a:ext cx="3000000" cy="3000000"/>
        </p:xfrm>
        <a:graphic>
          <a:graphicData uri="http://schemas.openxmlformats.org/drawingml/2006/table">
            <a:tbl>
              <a:tblPr>
                <a:noFill/>
                <a:tableStyleId>{ABE57E22-FCCE-42F9-A337-83F9BAD21BAD}</a:tableStyleId>
              </a:tblPr>
              <a:tblGrid>
                <a:gridCol w="3619500"/>
                <a:gridCol w="3619500"/>
              </a:tblGrid>
              <a:tr h="381000">
                <a:tc>
                  <a:txBody>
                    <a:bodyPr/>
                    <a:lstStyle/>
                    <a:p>
                      <a:pPr indent="0" lvl="0" marL="0" rtl="0" algn="l">
                        <a:spcBef>
                          <a:spcPts val="0"/>
                        </a:spcBef>
                        <a:spcAft>
                          <a:spcPts val="0"/>
                        </a:spcAft>
                        <a:buNone/>
                      </a:pPr>
                      <a:r>
                        <a:rPr lang="id"/>
                        <a:t>Magic Function</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__call ( $name , $arguments ) : mixed</a:t>
                      </a:r>
                      <a:endParaRPr/>
                    </a:p>
                  </a:txBody>
                  <a:tcPr marT="91425" marB="91425" marR="91425" marL="91425"/>
                </a:tc>
                <a:tc>
                  <a:txBody>
                    <a:bodyPr/>
                    <a:lstStyle/>
                    <a:p>
                      <a:pPr indent="0" lvl="0" marL="0" rtl="0" algn="l">
                        <a:spcBef>
                          <a:spcPts val="0"/>
                        </a:spcBef>
                        <a:spcAft>
                          <a:spcPts val="0"/>
                        </a:spcAft>
                        <a:buNone/>
                      </a:pPr>
                      <a:r>
                        <a:rPr lang="id"/>
                        <a:t>Dieksekusi ketika memanggil function yang tidak tersedia</a:t>
                      </a:r>
                      <a:endParaRPr/>
                    </a:p>
                  </a:txBody>
                  <a:tcPr marT="91425" marB="91425" marR="91425" marL="91425"/>
                </a:tc>
              </a:tr>
              <a:tr h="381000">
                <a:tc>
                  <a:txBody>
                    <a:bodyPr/>
                    <a:lstStyle/>
                    <a:p>
                      <a:pPr indent="0" lvl="0" marL="0" rtl="0" algn="l">
                        <a:spcBef>
                          <a:spcPts val="0"/>
                        </a:spcBef>
                        <a:spcAft>
                          <a:spcPts val="0"/>
                        </a:spcAft>
                        <a:buNone/>
                      </a:pPr>
                      <a:r>
                        <a:rPr lang="id"/>
                        <a:t>static __callStatic ( $name , $arguments ) : mixed</a:t>
                      </a:r>
                      <a:endParaRPr/>
                    </a:p>
                  </a:txBody>
                  <a:tcPr marT="91425" marB="91425" marR="91425" marL="91425"/>
                </a:tc>
                <a:tc>
                  <a:txBody>
                    <a:bodyPr/>
                    <a:lstStyle/>
                    <a:p>
                      <a:pPr indent="0" lvl="0" marL="0" rtl="0" algn="l">
                        <a:spcBef>
                          <a:spcPts val="0"/>
                        </a:spcBef>
                        <a:spcAft>
                          <a:spcPts val="0"/>
                        </a:spcAft>
                        <a:buNone/>
                      </a:pPr>
                      <a:r>
                        <a:rPr lang="id"/>
                        <a:t>Dieksekusi ketika memanggil static function yang tidak tersedia</a:t>
                      </a:r>
                      <a:endParaRPr/>
                    </a:p>
                  </a:txBody>
                  <a:tcPr marT="91425" marB="91425" marR="91425" marL="91425"/>
                </a:tc>
              </a:tr>
            </a:tbl>
          </a:graphicData>
        </a:graphic>
      </p:graphicFrame>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Overloading</a:t>
            </a:r>
            <a:endParaRPr/>
          </a:p>
        </p:txBody>
      </p:sp>
      <p:pic>
        <p:nvPicPr>
          <p:cNvPr id="1199" name="Google Shape;1199;p204"/>
          <p:cNvPicPr preferRelativeResize="0"/>
          <p:nvPr/>
        </p:nvPicPr>
        <p:blipFill>
          <a:blip r:embed="rId3">
            <a:alphaModFix/>
          </a:blip>
          <a:stretch>
            <a:fillRect/>
          </a:stretch>
        </p:blipFill>
        <p:spPr>
          <a:xfrm>
            <a:off x="152400" y="2006250"/>
            <a:ext cx="6586822" cy="2984850"/>
          </a:xfrm>
          <a:prstGeom prst="rect">
            <a:avLst/>
          </a:prstGeom>
          <a:noFill/>
          <a:ln>
            <a:noFill/>
          </a:ln>
        </p:spPr>
      </p:pic>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3" name="Shape 1203"/>
        <p:cNvGrpSpPr/>
        <p:nvPr/>
      </p:nvGrpSpPr>
      <p:grpSpPr>
        <a:xfrm>
          <a:off x="0" y="0"/>
          <a:ext cx="0" cy="0"/>
          <a:chOff x="0" y="0"/>
          <a:chExt cx="0" cy="0"/>
        </a:xfrm>
      </p:grpSpPr>
      <p:sp>
        <p:nvSpPr>
          <p:cNvPr id="1204" name="Google Shape;1204;p20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Covariance dan Contravariance</a:t>
            </a:r>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8" name="Shape 1208"/>
        <p:cNvGrpSpPr/>
        <p:nvPr/>
      </p:nvGrpSpPr>
      <p:grpSpPr>
        <a:xfrm>
          <a:off x="0" y="0"/>
          <a:ext cx="0" cy="0"/>
          <a:chOff x="0" y="0"/>
          <a:chExt cx="0" cy="0"/>
        </a:xfrm>
      </p:grpSpPr>
      <p:sp>
        <p:nvSpPr>
          <p:cNvPr id="1209" name="Google Shape;1209;p2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Covariance</a:t>
            </a:r>
            <a:endParaRPr/>
          </a:p>
        </p:txBody>
      </p:sp>
      <p:sp>
        <p:nvSpPr>
          <p:cNvPr id="1210" name="Google Shape;1210;p2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 override function dari parent class, biasanya di child class kita akan membuat function yang sama dengan function yang di parent</a:t>
            </a:r>
            <a:endParaRPr/>
          </a:p>
          <a:p>
            <a:pPr indent="-311150" lvl="0" marL="457200" rtl="0" algn="l">
              <a:spcBef>
                <a:spcPts val="0"/>
              </a:spcBef>
              <a:spcAft>
                <a:spcPts val="0"/>
              </a:spcAft>
              <a:buSzPts val="1300"/>
              <a:buChar char="●"/>
            </a:pPr>
            <a:r>
              <a:rPr lang="id"/>
              <a:t>Covariance memungkinkan kita meng override return function yang di parent dengan return value yang lebih spesifik</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sp>
        <p:nvSpPr>
          <p:cNvPr id="1215" name="Google Shape;121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1216" name="Google Shape;1216;p207"/>
          <p:cNvPicPr preferRelativeResize="0"/>
          <p:nvPr/>
        </p:nvPicPr>
        <p:blipFill>
          <a:blip r:embed="rId3">
            <a:alphaModFix/>
          </a:blip>
          <a:stretch>
            <a:fillRect/>
          </a:stretch>
        </p:blipFill>
        <p:spPr>
          <a:xfrm>
            <a:off x="152400" y="2006250"/>
            <a:ext cx="8772525" cy="2686050"/>
          </a:xfrm>
          <a:prstGeom prst="rect">
            <a:avLst/>
          </a:prstGeom>
          <a:noFill/>
          <a:ln>
            <a:noFill/>
          </a:ln>
        </p:spPr>
      </p:pic>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0" name="Shape 1220"/>
        <p:cNvGrpSpPr/>
        <p:nvPr/>
      </p:nvGrpSpPr>
      <p:grpSpPr>
        <a:xfrm>
          <a:off x="0" y="0"/>
          <a:ext cx="0" cy="0"/>
          <a:chOff x="0" y="0"/>
          <a:chExt cx="0" cy="0"/>
        </a:xfrm>
      </p:grpSpPr>
      <p:sp>
        <p:nvSpPr>
          <p:cNvPr id="1221" name="Google Shape;1221;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Covariance</a:t>
            </a:r>
            <a:endParaRPr/>
          </a:p>
        </p:txBody>
      </p:sp>
      <p:pic>
        <p:nvPicPr>
          <p:cNvPr id="1222" name="Google Shape;1222;p208"/>
          <p:cNvPicPr preferRelativeResize="0"/>
          <p:nvPr/>
        </p:nvPicPr>
        <p:blipFill>
          <a:blip r:embed="rId3">
            <a:alphaModFix/>
          </a:blip>
          <a:stretch>
            <a:fillRect/>
          </a:stretch>
        </p:blipFill>
        <p:spPr>
          <a:xfrm>
            <a:off x="152400" y="2006250"/>
            <a:ext cx="3608460" cy="2984850"/>
          </a:xfrm>
          <a:prstGeom prst="rect">
            <a:avLst/>
          </a:prstGeom>
          <a:noFill/>
          <a:ln>
            <a:noFill/>
          </a:ln>
        </p:spPr>
      </p:pic>
      <p:pic>
        <p:nvPicPr>
          <p:cNvPr id="1223" name="Google Shape;1223;p208"/>
          <p:cNvPicPr preferRelativeResize="0"/>
          <p:nvPr/>
        </p:nvPicPr>
        <p:blipFill>
          <a:blip r:embed="rId4">
            <a:alphaModFix/>
          </a:blip>
          <a:stretch>
            <a:fillRect/>
          </a:stretch>
        </p:blipFill>
        <p:spPr>
          <a:xfrm>
            <a:off x="3913260" y="2006250"/>
            <a:ext cx="5078340" cy="2824982"/>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sp>
        <p:nvSpPr>
          <p:cNvPr id="1228" name="Google Shape;1228;p2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Contravariance</a:t>
            </a:r>
            <a:endParaRPr/>
          </a:p>
        </p:txBody>
      </p:sp>
      <p:sp>
        <p:nvSpPr>
          <p:cNvPr id="1229" name="Google Shape;1229;p2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Sedangkan contravariance adalah memperbolehkan sebuah child class untuk membuat function argument yang lebih tidak spesifik dibandingkan parent nya</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sp>
        <p:nvSpPr>
          <p:cNvPr id="1234" name="Google Shape;1234;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1235" name="Google Shape;1235;p210"/>
          <p:cNvPicPr preferRelativeResize="0"/>
          <p:nvPr/>
        </p:nvPicPr>
        <p:blipFill>
          <a:blip r:embed="rId3">
            <a:alphaModFix/>
          </a:blip>
          <a:stretch>
            <a:fillRect/>
          </a:stretch>
        </p:blipFill>
        <p:spPr>
          <a:xfrm>
            <a:off x="152400" y="2006250"/>
            <a:ext cx="4777552" cy="2984850"/>
          </a:xfrm>
          <a:prstGeom prst="rect">
            <a:avLst/>
          </a:prstGeom>
          <a:noFill/>
          <a:ln>
            <a:noFill/>
          </a:ln>
        </p:spPr>
      </p:pic>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Contravariance (1)</a:t>
            </a:r>
            <a:endParaRPr/>
          </a:p>
        </p:txBody>
      </p:sp>
      <p:pic>
        <p:nvPicPr>
          <p:cNvPr id="1241" name="Google Shape;1241;p211"/>
          <p:cNvPicPr preferRelativeResize="0"/>
          <p:nvPr/>
        </p:nvPicPr>
        <p:blipFill>
          <a:blip r:embed="rId3">
            <a:alphaModFix/>
          </a:blip>
          <a:stretch>
            <a:fillRect/>
          </a:stretch>
        </p:blipFill>
        <p:spPr>
          <a:xfrm>
            <a:off x="152400" y="2006250"/>
            <a:ext cx="6677025" cy="281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Properties</a:t>
            </a:r>
            <a:endParaRPr/>
          </a:p>
        </p:txBody>
      </p:sp>
      <p:pic>
        <p:nvPicPr>
          <p:cNvPr id="198" name="Google Shape;198;p32"/>
          <p:cNvPicPr preferRelativeResize="0"/>
          <p:nvPr/>
        </p:nvPicPr>
        <p:blipFill>
          <a:blip r:embed="rId3">
            <a:alphaModFix/>
          </a:blip>
          <a:stretch>
            <a:fillRect/>
          </a:stretch>
        </p:blipFill>
        <p:spPr>
          <a:xfrm>
            <a:off x="152400" y="2006250"/>
            <a:ext cx="8839200" cy="2435775"/>
          </a:xfrm>
          <a:prstGeom prst="rect">
            <a:avLst/>
          </a:prstGeom>
          <a:noFill/>
          <a:ln>
            <a:noFill/>
          </a:ln>
        </p:spPr>
      </p:pic>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2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Contravariance</a:t>
            </a:r>
            <a:r>
              <a:rPr lang="id"/>
              <a:t> (2)</a:t>
            </a:r>
            <a:endParaRPr/>
          </a:p>
        </p:txBody>
      </p:sp>
      <p:pic>
        <p:nvPicPr>
          <p:cNvPr id="1247" name="Google Shape;1247;p212"/>
          <p:cNvPicPr preferRelativeResize="0"/>
          <p:nvPr/>
        </p:nvPicPr>
        <p:blipFill>
          <a:blip r:embed="rId3">
            <a:alphaModFix/>
          </a:blip>
          <a:stretch>
            <a:fillRect/>
          </a:stretch>
        </p:blipFill>
        <p:spPr>
          <a:xfrm>
            <a:off x="152400" y="2006250"/>
            <a:ext cx="4946723" cy="2984850"/>
          </a:xfrm>
          <a:prstGeom prst="rect">
            <a:avLst/>
          </a:prstGeom>
          <a:noFill/>
          <a:ln>
            <a:noFill/>
          </a:ln>
        </p:spPr>
      </p:pic>
      <p:pic>
        <p:nvPicPr>
          <p:cNvPr id="1248" name="Google Shape;1248;p212"/>
          <p:cNvPicPr preferRelativeResize="0"/>
          <p:nvPr/>
        </p:nvPicPr>
        <p:blipFill>
          <a:blip r:embed="rId4">
            <a:alphaModFix/>
          </a:blip>
          <a:stretch>
            <a:fillRect/>
          </a:stretch>
        </p:blipFill>
        <p:spPr>
          <a:xfrm>
            <a:off x="5251523" y="2006250"/>
            <a:ext cx="3740077" cy="2214043"/>
          </a:xfrm>
          <a:prstGeom prst="rect">
            <a:avLst/>
          </a:prstGeom>
          <a:noFill/>
          <a:ln>
            <a:noFill/>
          </a:ln>
        </p:spPr>
      </p:pic>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2" name="Shape 1252"/>
        <p:cNvGrpSpPr/>
        <p:nvPr/>
      </p:nvGrpSpPr>
      <p:grpSpPr>
        <a:xfrm>
          <a:off x="0" y="0"/>
          <a:ext cx="0" cy="0"/>
          <a:chOff x="0" y="0"/>
          <a:chExt cx="0" cy="0"/>
        </a:xfrm>
      </p:grpSpPr>
      <p:sp>
        <p:nvSpPr>
          <p:cNvPr id="1253" name="Google Shape;1253;p21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DateTime</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DateTime</a:t>
            </a:r>
            <a:endParaRPr/>
          </a:p>
        </p:txBody>
      </p:sp>
      <p:sp>
        <p:nvSpPr>
          <p:cNvPr id="1259" name="Google Shape;1259;p2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Biasanya dalam bahasa pemrograman sudah disediakan cara untuk memanipulasi data waktu, termasuk di PHP</a:t>
            </a:r>
            <a:endParaRPr/>
          </a:p>
          <a:p>
            <a:pPr indent="-311150" lvl="0" marL="457200" rtl="0" algn="l">
              <a:spcBef>
                <a:spcPts val="0"/>
              </a:spcBef>
              <a:spcAft>
                <a:spcPts val="0"/>
              </a:spcAft>
              <a:buSzPts val="1300"/>
              <a:buChar char="●"/>
            </a:pPr>
            <a:r>
              <a:rPr lang="id"/>
              <a:t>Di PHP, kita bisa menggunakan class DateTime untuk memanipulasi data waktu</a:t>
            </a:r>
            <a:endParaRPr/>
          </a:p>
          <a:p>
            <a:pPr indent="-311150" lvl="0" marL="457200" rtl="0" algn="l">
              <a:spcBef>
                <a:spcPts val="0"/>
              </a:spcBef>
              <a:spcAft>
                <a:spcPts val="0"/>
              </a:spcAft>
              <a:buSzPts val="1300"/>
              <a:buChar char="●"/>
            </a:pPr>
            <a:r>
              <a:rPr lang="id"/>
              <a:t>Ada banyak sekali function di class DateTime yang bisa kita gunakan untuk memanipulasi data waktu</a:t>
            </a:r>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DateTime Function</a:t>
            </a:r>
            <a:endParaRPr/>
          </a:p>
        </p:txBody>
      </p:sp>
      <p:graphicFrame>
        <p:nvGraphicFramePr>
          <p:cNvPr id="1265" name="Google Shape;1265;p215"/>
          <p:cNvGraphicFramePr/>
          <p:nvPr/>
        </p:nvGraphicFramePr>
        <p:xfrm>
          <a:off x="952500" y="2190750"/>
          <a:ext cx="3000000" cy="3000000"/>
        </p:xfrm>
        <a:graphic>
          <a:graphicData uri="http://schemas.openxmlformats.org/drawingml/2006/table">
            <a:tbl>
              <a:tblPr>
                <a:noFill/>
                <a:tableStyleId>{ABE57E22-FCCE-42F9-A337-83F9BAD21BAD}</a:tableStyleId>
              </a:tblPr>
              <a:tblGrid>
                <a:gridCol w="3619500"/>
                <a:gridCol w="3619500"/>
              </a:tblGrid>
              <a:tr h="381000">
                <a:tc>
                  <a:txBody>
                    <a:bodyPr/>
                    <a:lstStyle/>
                    <a:p>
                      <a:pPr indent="0" lvl="0" marL="0" rtl="0" algn="l">
                        <a:spcBef>
                          <a:spcPts val="0"/>
                        </a:spcBef>
                        <a:spcAft>
                          <a:spcPts val="0"/>
                        </a:spcAft>
                        <a:buNone/>
                      </a:pPr>
                      <a:r>
                        <a:rPr lang="id"/>
                        <a:t>DateTime 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setTime($hour, $minute, $second)</a:t>
                      </a:r>
                      <a:endParaRPr/>
                    </a:p>
                  </a:txBody>
                  <a:tcPr marT="91425" marB="91425" marR="91425" marL="91425"/>
                </a:tc>
                <a:tc>
                  <a:txBody>
                    <a:bodyPr/>
                    <a:lstStyle/>
                    <a:p>
                      <a:pPr indent="0" lvl="0" marL="0" rtl="0" algn="l">
                        <a:spcBef>
                          <a:spcPts val="0"/>
                        </a:spcBef>
                        <a:spcAft>
                          <a:spcPts val="0"/>
                        </a:spcAft>
                        <a:buNone/>
                      </a:pPr>
                      <a:r>
                        <a:rPr lang="id"/>
                        <a:t>Mengubah waktu DateTime</a:t>
                      </a:r>
                      <a:endParaRPr/>
                    </a:p>
                  </a:txBody>
                  <a:tcPr marT="91425" marB="91425" marR="91425" marL="91425"/>
                </a:tc>
              </a:tr>
              <a:tr h="381000">
                <a:tc>
                  <a:txBody>
                    <a:bodyPr/>
                    <a:lstStyle/>
                    <a:p>
                      <a:pPr indent="0" lvl="0" marL="0" rtl="0" algn="l">
                        <a:spcBef>
                          <a:spcPts val="0"/>
                        </a:spcBef>
                        <a:spcAft>
                          <a:spcPts val="0"/>
                        </a:spcAft>
                        <a:buNone/>
                      </a:pPr>
                      <a:r>
                        <a:rPr lang="id"/>
                        <a:t>setDate($year, $month, $day)</a:t>
                      </a:r>
                      <a:endParaRPr/>
                    </a:p>
                  </a:txBody>
                  <a:tcPr marT="91425" marB="91425" marR="91425" marL="91425"/>
                </a:tc>
                <a:tc>
                  <a:txBody>
                    <a:bodyPr/>
                    <a:lstStyle/>
                    <a:p>
                      <a:pPr indent="0" lvl="0" marL="0" rtl="0" algn="l">
                        <a:spcBef>
                          <a:spcPts val="0"/>
                        </a:spcBef>
                        <a:spcAft>
                          <a:spcPts val="0"/>
                        </a:spcAft>
                        <a:buNone/>
                      </a:pPr>
                      <a:r>
                        <a:rPr lang="id"/>
                        <a:t>Mengubah tanggal DateTime</a:t>
                      </a:r>
                      <a:endParaRPr/>
                    </a:p>
                  </a:txBody>
                  <a:tcPr marT="91425" marB="91425" marR="91425" marL="91425"/>
                </a:tc>
              </a:tr>
              <a:tr h="381000">
                <a:tc>
                  <a:txBody>
                    <a:bodyPr/>
                    <a:lstStyle/>
                    <a:p>
                      <a:pPr indent="0" lvl="0" marL="0" rtl="0" algn="l">
                        <a:spcBef>
                          <a:spcPts val="0"/>
                        </a:spcBef>
                        <a:spcAft>
                          <a:spcPts val="0"/>
                        </a:spcAft>
                        <a:buNone/>
                      </a:pPr>
                      <a:r>
                        <a:rPr lang="id"/>
                        <a:t>setTimestamp($unixTimestamp)</a:t>
                      </a:r>
                      <a:endParaRPr/>
                    </a:p>
                  </a:txBody>
                  <a:tcPr marT="91425" marB="91425" marR="91425" marL="91425"/>
                </a:tc>
                <a:tc>
                  <a:txBody>
                    <a:bodyPr/>
                    <a:lstStyle/>
                    <a:p>
                      <a:pPr indent="0" lvl="0" marL="0" rtl="0" algn="l">
                        <a:spcBef>
                          <a:spcPts val="0"/>
                        </a:spcBef>
                        <a:spcAft>
                          <a:spcPts val="0"/>
                        </a:spcAft>
                        <a:buNone/>
                      </a:pPr>
                      <a:r>
                        <a:rPr lang="id"/>
                        <a:t>Mengubah unix timestamp DateTime</a:t>
                      </a:r>
                      <a:endParaRPr/>
                    </a:p>
                  </a:txBody>
                  <a:tcPr marT="91425" marB="91425" marR="91425" marL="91425"/>
                </a:tc>
              </a:tr>
            </a:tbl>
          </a:graphicData>
        </a:graphic>
      </p:graphicFrame>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DateTime</a:t>
            </a:r>
            <a:endParaRPr/>
          </a:p>
        </p:txBody>
      </p:sp>
      <p:pic>
        <p:nvPicPr>
          <p:cNvPr id="1271" name="Google Shape;1271;p216"/>
          <p:cNvPicPr preferRelativeResize="0"/>
          <p:nvPr/>
        </p:nvPicPr>
        <p:blipFill>
          <a:blip r:embed="rId3">
            <a:alphaModFix/>
          </a:blip>
          <a:stretch>
            <a:fillRect/>
          </a:stretch>
        </p:blipFill>
        <p:spPr>
          <a:xfrm>
            <a:off x="152400" y="2006250"/>
            <a:ext cx="8639175" cy="1924050"/>
          </a:xfrm>
          <a:prstGeom prst="rect">
            <a:avLst/>
          </a:prstGeom>
          <a:noFill/>
          <a:ln>
            <a:noFill/>
          </a:ln>
        </p:spPr>
      </p:pic>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5" name="Shape 1275"/>
        <p:cNvGrpSpPr/>
        <p:nvPr/>
      </p:nvGrpSpPr>
      <p:grpSpPr>
        <a:xfrm>
          <a:off x="0" y="0"/>
          <a:ext cx="0" cy="0"/>
          <a:chOff x="0" y="0"/>
          <a:chExt cx="0" cy="0"/>
        </a:xfrm>
      </p:grpSpPr>
      <p:sp>
        <p:nvSpPr>
          <p:cNvPr id="1276" name="Google Shape;1276;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DateInterval</a:t>
            </a:r>
            <a:endParaRPr/>
          </a:p>
        </p:txBody>
      </p:sp>
      <p:sp>
        <p:nvSpPr>
          <p:cNvPr id="1277" name="Google Shape;1277;p2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ingin memanipulasi waktu dan tanggal sebagian saja, misal hanya menambah 1 tahun, atau mengurai beberapa hari</a:t>
            </a:r>
            <a:endParaRPr/>
          </a:p>
          <a:p>
            <a:pPr indent="-311150" lvl="0" marL="457200" rtl="0" algn="l">
              <a:spcBef>
                <a:spcPts val="0"/>
              </a:spcBef>
              <a:spcAft>
                <a:spcPts val="0"/>
              </a:spcAft>
              <a:buSzPts val="1300"/>
              <a:buChar char="●"/>
            </a:pPr>
            <a:r>
              <a:rPr lang="id"/>
              <a:t>Hal ini bisa dilakukan dengan function add milik DateTime</a:t>
            </a:r>
            <a:endParaRPr/>
          </a:p>
          <a:p>
            <a:pPr indent="-311150" lvl="0" marL="457200" rtl="0" algn="l">
              <a:spcBef>
                <a:spcPts val="0"/>
              </a:spcBef>
              <a:spcAft>
                <a:spcPts val="0"/>
              </a:spcAft>
              <a:buSzPts val="1300"/>
              <a:buChar char="●"/>
            </a:pPr>
            <a:r>
              <a:rPr lang="id"/>
              <a:t>Namun function add tersebut menerima parameter berupa DateInterval</a:t>
            </a:r>
            <a:endParaRPr/>
          </a:p>
          <a:p>
            <a:pPr indent="-311150" lvl="0" marL="457200" rtl="0" algn="l">
              <a:spcBef>
                <a:spcPts val="0"/>
              </a:spcBef>
              <a:spcAft>
                <a:spcPts val="0"/>
              </a:spcAft>
              <a:buSzPts val="1300"/>
              <a:buChar char="●"/>
            </a:pPr>
            <a:r>
              <a:rPr lang="id"/>
              <a:t>Saat menggunakan DateInterval duration, kita perlu menentukan berapa banyak kita menambah interval </a:t>
            </a:r>
            <a:endParaRPr/>
          </a:p>
          <a:p>
            <a:pPr indent="-311150" lvl="0" marL="457200" rtl="0" algn="l">
              <a:spcBef>
                <a:spcPts val="0"/>
              </a:spcBef>
              <a:spcAft>
                <a:spcPts val="0"/>
              </a:spcAft>
              <a:buSzPts val="1300"/>
              <a:buChar char="●"/>
            </a:pPr>
            <a:r>
              <a:rPr lang="id"/>
              <a:t>Kita bisa lihat detailnya disini : </a:t>
            </a:r>
            <a:r>
              <a:rPr lang="id" u="sng">
                <a:solidFill>
                  <a:schemeClr val="hlink"/>
                </a:solidFill>
                <a:hlinkClick r:id="rId3"/>
              </a:rPr>
              <a:t>https://www.php.net/manual/en/dateinterval.construct.php</a:t>
            </a:r>
            <a:r>
              <a:rPr lang="id"/>
              <a:t> </a:t>
            </a:r>
            <a:endParaRPr/>
          </a:p>
          <a:p>
            <a:pPr indent="-311150" lvl="0" marL="457200" rtl="0" algn="l">
              <a:spcBef>
                <a:spcPts val="0"/>
              </a:spcBef>
              <a:spcAft>
                <a:spcPts val="0"/>
              </a:spcAft>
              <a:buSzPts val="1300"/>
              <a:buChar char="●"/>
            </a:pPr>
            <a:r>
              <a:rPr lang="id"/>
              <a:t>Untuk pembuatan duration, harus diawali dengan karakter P yang artinya period</a:t>
            </a:r>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2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DateInterval</a:t>
            </a:r>
            <a:endParaRPr/>
          </a:p>
        </p:txBody>
      </p:sp>
      <p:pic>
        <p:nvPicPr>
          <p:cNvPr id="1283" name="Google Shape;1283;p218"/>
          <p:cNvPicPr preferRelativeResize="0"/>
          <p:nvPr/>
        </p:nvPicPr>
        <p:blipFill>
          <a:blip r:embed="rId3">
            <a:alphaModFix/>
          </a:blip>
          <a:stretch>
            <a:fillRect/>
          </a:stretch>
        </p:blipFill>
        <p:spPr>
          <a:xfrm>
            <a:off x="152400" y="2006250"/>
            <a:ext cx="6395094" cy="2984850"/>
          </a:xfrm>
          <a:prstGeom prst="rect">
            <a:avLst/>
          </a:prstGeom>
          <a:noFill/>
          <a:ln>
            <a:noFill/>
          </a:ln>
        </p:spPr>
      </p:pic>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DateTimeZone</a:t>
            </a:r>
            <a:endParaRPr/>
          </a:p>
        </p:txBody>
      </p:sp>
      <p:sp>
        <p:nvSpPr>
          <p:cNvPr id="1289" name="Google Shape;1289;p2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DateTime, dia akan secara otomatis membuat waktu saat ini sesuai dengan timezone yang di setting di konfigurasi date.timezone di file php.ini</a:t>
            </a:r>
            <a:endParaRPr/>
          </a:p>
          <a:p>
            <a:pPr indent="-311150" lvl="0" marL="457200" rtl="0" algn="l">
              <a:spcBef>
                <a:spcPts val="0"/>
              </a:spcBef>
              <a:spcAft>
                <a:spcPts val="0"/>
              </a:spcAft>
              <a:buSzPts val="1300"/>
              <a:buChar char="●"/>
            </a:pPr>
            <a:r>
              <a:rPr lang="id"/>
              <a:t>Atau kita bisa menggunakan function setTimeZone untuk mengubah timezone DateTime</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DateTimeZone</a:t>
            </a:r>
            <a:endParaRPr/>
          </a:p>
        </p:txBody>
      </p:sp>
      <p:pic>
        <p:nvPicPr>
          <p:cNvPr id="1295" name="Google Shape;1295;p220"/>
          <p:cNvPicPr preferRelativeResize="0"/>
          <p:nvPr/>
        </p:nvPicPr>
        <p:blipFill>
          <a:blip r:embed="rId3">
            <a:alphaModFix/>
          </a:blip>
          <a:stretch>
            <a:fillRect/>
          </a:stretch>
        </p:blipFill>
        <p:spPr>
          <a:xfrm>
            <a:off x="152400" y="2006250"/>
            <a:ext cx="8839201" cy="149894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Format DateTime</a:t>
            </a:r>
            <a:endParaRPr/>
          </a:p>
        </p:txBody>
      </p:sp>
      <p:sp>
        <p:nvSpPr>
          <p:cNvPr id="1301" name="Google Shape;1301;p2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membuat representasi string dari DateTime yang sudah kita buat</a:t>
            </a:r>
            <a:endParaRPr/>
          </a:p>
          <a:p>
            <a:pPr indent="-311150" lvl="0" marL="457200" rtl="0" algn="l">
              <a:spcBef>
                <a:spcPts val="0"/>
              </a:spcBef>
              <a:spcAft>
                <a:spcPts val="0"/>
              </a:spcAft>
              <a:buSzPts val="1300"/>
              <a:buChar char="●"/>
            </a:pPr>
            <a:r>
              <a:rPr lang="id"/>
              <a:t>Hal ini bisa kita lakukan menggunakan function format()</a:t>
            </a:r>
            <a:endParaRPr/>
          </a:p>
          <a:p>
            <a:pPr indent="-311150" lvl="0" marL="457200" rtl="0" algn="l">
              <a:spcBef>
                <a:spcPts val="0"/>
              </a:spcBef>
              <a:spcAft>
                <a:spcPts val="0"/>
              </a:spcAft>
              <a:buSzPts val="1300"/>
              <a:buChar char="●"/>
            </a:pPr>
            <a:r>
              <a:rPr lang="id"/>
              <a:t>Function format() menerima argument berupa format string, ini bisa kita gunakan untuk memanipulasi cara kita menampilkan string format waktu</a:t>
            </a:r>
            <a:endParaRPr/>
          </a:p>
          <a:p>
            <a:pPr indent="-311150" lvl="0" marL="457200" rtl="0" algn="l">
              <a:spcBef>
                <a:spcPts val="0"/>
              </a:spcBef>
              <a:spcAft>
                <a:spcPts val="0"/>
              </a:spcAft>
              <a:buSzPts val="1300"/>
              <a:buChar char="●"/>
            </a:pPr>
            <a:r>
              <a:rPr lang="id"/>
              <a:t>Untuk detailnya kita bisa lihat di halaman dokumentasi resminya</a:t>
            </a:r>
            <a:endParaRPr/>
          </a:p>
          <a:p>
            <a:pPr indent="-311150" lvl="0" marL="457200" rtl="0" algn="l">
              <a:spcBef>
                <a:spcPts val="0"/>
              </a:spcBef>
              <a:spcAft>
                <a:spcPts val="0"/>
              </a:spcAft>
              <a:buSzPts val="1300"/>
              <a:buChar char="●"/>
            </a:pPr>
            <a:r>
              <a:rPr lang="id" u="sng">
                <a:solidFill>
                  <a:schemeClr val="hlink"/>
                </a:solidFill>
                <a:hlinkClick r:id="rId3"/>
              </a:rPr>
              <a:t>https://www.php.net/manual/en/datetime.format.php</a:t>
            </a:r>
            <a:r>
              <a:rPr lang="id"/>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Properties</a:t>
            </a:r>
            <a:endParaRPr/>
          </a:p>
        </p:txBody>
      </p:sp>
      <p:sp>
        <p:nvSpPr>
          <p:cNvPr id="204" name="Google Shape;204;p3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Fields yang ada di object, bisa kita manipulasi. </a:t>
            </a:r>
            <a:endParaRPr/>
          </a:p>
          <a:p>
            <a:pPr indent="-311150" lvl="0" marL="457200" rtl="0" algn="l">
              <a:spcBef>
                <a:spcPts val="0"/>
              </a:spcBef>
              <a:spcAft>
                <a:spcPts val="0"/>
              </a:spcAft>
              <a:buSzPts val="1300"/>
              <a:buChar char="●"/>
            </a:pPr>
            <a:r>
              <a:rPr lang="id"/>
              <a:t>Untuk memanipulasi data field, sama seperti cara pada variable</a:t>
            </a:r>
            <a:endParaRPr/>
          </a:p>
          <a:p>
            <a:pPr indent="-311150" lvl="0" marL="457200" rtl="0" algn="l">
              <a:spcBef>
                <a:spcPts val="0"/>
              </a:spcBef>
              <a:spcAft>
                <a:spcPts val="0"/>
              </a:spcAft>
              <a:buSzPts val="1300"/>
              <a:buChar char="●"/>
            </a:pPr>
            <a:r>
              <a:rPr lang="id"/>
              <a:t>Untuk mengakses field, kita butuh kata kunci -&gt; setelah nama object dan diikuti nama fields nya</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Format DateTime</a:t>
            </a:r>
            <a:endParaRPr/>
          </a:p>
        </p:txBody>
      </p:sp>
      <p:pic>
        <p:nvPicPr>
          <p:cNvPr id="1307" name="Google Shape;1307;p222"/>
          <p:cNvPicPr preferRelativeResize="0"/>
          <p:nvPr/>
        </p:nvPicPr>
        <p:blipFill>
          <a:blip r:embed="rId3">
            <a:alphaModFix/>
          </a:blip>
          <a:stretch>
            <a:fillRect/>
          </a:stretch>
        </p:blipFill>
        <p:spPr>
          <a:xfrm>
            <a:off x="152400" y="2006250"/>
            <a:ext cx="8839200" cy="1455868"/>
          </a:xfrm>
          <a:prstGeom prst="rect">
            <a:avLst/>
          </a:prstGeom>
          <a:noFill/>
          <a:ln>
            <a:noFill/>
          </a:ln>
        </p:spPr>
      </p:pic>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Parse DateTime</a:t>
            </a:r>
            <a:endParaRPr/>
          </a:p>
        </p:txBody>
      </p:sp>
      <p:sp>
        <p:nvSpPr>
          <p:cNvPr id="1313" name="Google Shape;1313;p2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format DateTime menjadi string, di PHP juga kita bisa melakukan hal sebaliknya, yaitu memparsing string menjadi DateTime sesuai dengan format yang kita mau</a:t>
            </a:r>
            <a:endParaRPr/>
          </a:p>
          <a:p>
            <a:pPr indent="-311150" lvl="0" marL="457200" rtl="0" algn="l">
              <a:spcBef>
                <a:spcPts val="0"/>
              </a:spcBef>
              <a:spcAft>
                <a:spcPts val="0"/>
              </a:spcAft>
              <a:buSzPts val="1300"/>
              <a:buChar char="●"/>
            </a:pPr>
            <a:r>
              <a:rPr lang="id"/>
              <a:t>Untuk melakukan itu, kita bisa menggunakan static function createFromFormat() dari class DateTime</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7" name="Shape 1317"/>
        <p:cNvGrpSpPr/>
        <p:nvPr/>
      </p:nvGrpSpPr>
      <p:grpSpPr>
        <a:xfrm>
          <a:off x="0" y="0"/>
          <a:ext cx="0" cy="0"/>
          <a:chOff x="0" y="0"/>
          <a:chExt cx="0" cy="0"/>
        </a:xfrm>
      </p:grpSpPr>
      <p:sp>
        <p:nvSpPr>
          <p:cNvPr id="1318" name="Google Shape;1318;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Parse DateTime</a:t>
            </a:r>
            <a:endParaRPr/>
          </a:p>
        </p:txBody>
      </p:sp>
      <p:pic>
        <p:nvPicPr>
          <p:cNvPr id="1319" name="Google Shape;1319;p224"/>
          <p:cNvPicPr preferRelativeResize="0"/>
          <p:nvPr/>
        </p:nvPicPr>
        <p:blipFill>
          <a:blip r:embed="rId3">
            <a:alphaModFix/>
          </a:blip>
          <a:stretch>
            <a:fillRect/>
          </a:stretch>
        </p:blipFill>
        <p:spPr>
          <a:xfrm>
            <a:off x="152400" y="2006250"/>
            <a:ext cx="8839200" cy="1696500"/>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2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Exception</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Exception</a:t>
            </a:r>
            <a:endParaRPr/>
          </a:p>
        </p:txBody>
      </p:sp>
      <p:sp>
        <p:nvSpPr>
          <p:cNvPr id="1330" name="Google Shape;1330;p2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aplikasi, kita tidak akan terhindar dengan yang namanya error</a:t>
            </a:r>
            <a:endParaRPr/>
          </a:p>
          <a:p>
            <a:pPr indent="-311150" lvl="0" marL="457200" rtl="0" algn="l">
              <a:spcBef>
                <a:spcPts val="0"/>
              </a:spcBef>
              <a:spcAft>
                <a:spcPts val="0"/>
              </a:spcAft>
              <a:buSzPts val="1300"/>
              <a:buChar char="●"/>
            </a:pPr>
            <a:r>
              <a:rPr lang="id"/>
              <a:t>Di </a:t>
            </a:r>
            <a:r>
              <a:rPr lang="id"/>
              <a:t>PHP</a:t>
            </a:r>
            <a:r>
              <a:rPr lang="id"/>
              <a:t>, error direpresentasikan dengan istilah exception, dan semua direpresentasikan dalam bentuk class exception</a:t>
            </a:r>
            <a:endParaRPr/>
          </a:p>
          <a:p>
            <a:pPr indent="-311150" lvl="0" marL="457200" rtl="0" algn="l">
              <a:spcBef>
                <a:spcPts val="0"/>
              </a:spcBef>
              <a:spcAft>
                <a:spcPts val="0"/>
              </a:spcAft>
              <a:buSzPts val="1300"/>
              <a:buChar char="●"/>
            </a:pPr>
            <a:r>
              <a:rPr lang="id"/>
              <a:t>Kita bisa menggunakan class exception sendiri, atau menggunakan yang sudah disediakan oleh </a:t>
            </a:r>
            <a:r>
              <a:rPr lang="id"/>
              <a:t>PHP</a:t>
            </a:r>
            <a:endParaRPr/>
          </a:p>
          <a:p>
            <a:pPr indent="-311150" lvl="0" marL="457200" rtl="0" algn="l">
              <a:spcBef>
                <a:spcPts val="0"/>
              </a:spcBef>
              <a:spcAft>
                <a:spcPts val="0"/>
              </a:spcAft>
              <a:buSzPts val="1300"/>
              <a:buChar char="●"/>
            </a:pPr>
            <a:r>
              <a:rPr lang="id"/>
              <a:t>Jika kita ingin membuat exception, maka kita harus membuat class yang implement interface Throwable atau turunan-turunannya</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sp>
        <p:nvSpPr>
          <p:cNvPr id="1335" name="Google Shape;1335;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Class Exception</a:t>
            </a:r>
            <a:endParaRPr/>
          </a:p>
        </p:txBody>
      </p:sp>
      <p:pic>
        <p:nvPicPr>
          <p:cNvPr id="1336" name="Google Shape;1336;p227"/>
          <p:cNvPicPr preferRelativeResize="0"/>
          <p:nvPr/>
        </p:nvPicPr>
        <p:blipFill>
          <a:blip r:embed="rId3">
            <a:alphaModFix/>
          </a:blip>
          <a:stretch>
            <a:fillRect/>
          </a:stretch>
        </p:blipFill>
        <p:spPr>
          <a:xfrm>
            <a:off x="152400" y="2006250"/>
            <a:ext cx="7848600" cy="1657350"/>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Exception</a:t>
            </a:r>
            <a:endParaRPr/>
          </a:p>
        </p:txBody>
      </p:sp>
      <p:sp>
        <p:nvSpPr>
          <p:cNvPr id="1342" name="Google Shape;1342;p2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Exception biasanya terjadi di function</a:t>
            </a:r>
            <a:endParaRPr/>
          </a:p>
          <a:p>
            <a:pPr indent="-311150" lvl="0" marL="457200" rtl="0" algn="l">
              <a:spcBef>
                <a:spcPts val="0"/>
              </a:spcBef>
              <a:spcAft>
                <a:spcPts val="0"/>
              </a:spcAft>
              <a:buSzPts val="1300"/>
              <a:buChar char="●"/>
            </a:pPr>
            <a:r>
              <a:rPr lang="id"/>
              <a:t>Di dalam kode program kita, untuk membuat exception kita cukup menggunakan kata kunci throw, diikuti dengan object exception nya</a:t>
            </a:r>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2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Exception</a:t>
            </a:r>
            <a:endParaRPr/>
          </a:p>
        </p:txBody>
      </p:sp>
      <p:pic>
        <p:nvPicPr>
          <p:cNvPr id="1348" name="Google Shape;1348;p229"/>
          <p:cNvPicPr preferRelativeResize="0"/>
          <p:nvPr/>
        </p:nvPicPr>
        <p:blipFill>
          <a:blip r:embed="rId3">
            <a:alphaModFix/>
          </a:blip>
          <a:stretch>
            <a:fillRect/>
          </a:stretch>
        </p:blipFill>
        <p:spPr>
          <a:xfrm>
            <a:off x="152400" y="2006250"/>
            <a:ext cx="7246970" cy="2984850"/>
          </a:xfrm>
          <a:prstGeom prst="rect">
            <a:avLst/>
          </a:prstGeom>
          <a:noFill/>
          <a:ln>
            <a:noFill/>
          </a:ln>
        </p:spPr>
      </p:pic>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sp>
        <p:nvSpPr>
          <p:cNvPr id="1353" name="Google Shape;1353;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Try Catch</a:t>
            </a:r>
            <a:endParaRPr/>
          </a:p>
        </p:txBody>
      </p:sp>
      <p:sp>
        <p:nvSpPr>
          <p:cNvPr id="1354" name="Google Shape;1354;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memanggil sebuah function yang bisa menyebabkan exception, maka kita disarankan menggunakan try-catch expression di </a:t>
            </a:r>
            <a:r>
              <a:rPr lang="id"/>
              <a:t>PHP</a:t>
            </a:r>
            <a:endParaRPr/>
          </a:p>
          <a:p>
            <a:pPr indent="-311150" lvl="0" marL="457200" rtl="0" algn="l">
              <a:spcBef>
                <a:spcPts val="0"/>
              </a:spcBef>
              <a:spcAft>
                <a:spcPts val="0"/>
              </a:spcAft>
              <a:buSzPts val="1300"/>
              <a:buChar char="●"/>
            </a:pPr>
            <a:r>
              <a:rPr lang="id"/>
              <a:t>Ini gunanya agar kita bisa menangkap exception yang terjadi, karena jika tidak ditangkap, lalu terjadi exception, maka secara otomatis program kita akan berhenti</a:t>
            </a:r>
            <a:endParaRPr/>
          </a:p>
          <a:p>
            <a:pPr indent="-311150" lvl="0" marL="457200" rtl="0" algn="l">
              <a:spcBef>
                <a:spcPts val="0"/>
              </a:spcBef>
              <a:spcAft>
                <a:spcPts val="0"/>
              </a:spcAft>
              <a:buSzPts val="1300"/>
              <a:buChar char="●"/>
            </a:pPr>
            <a:r>
              <a:rPr lang="id"/>
              <a:t>Cara menggunakan try-catch expression di </a:t>
            </a:r>
            <a:r>
              <a:rPr lang="id"/>
              <a:t>PHP</a:t>
            </a:r>
            <a:r>
              <a:rPr lang="id"/>
              <a:t> sangat mudah, di block try, kita tinggal panggil method yang bisa menyebabkan exception, dan di block catch, kita bisa melakukan sesuatu jika terjadi exception</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Try Catch</a:t>
            </a:r>
            <a:endParaRPr/>
          </a:p>
        </p:txBody>
      </p:sp>
      <p:pic>
        <p:nvPicPr>
          <p:cNvPr id="1360" name="Google Shape;1360;p231"/>
          <p:cNvPicPr preferRelativeResize="0"/>
          <p:nvPr/>
        </p:nvPicPr>
        <p:blipFill>
          <a:blip r:embed="rId3">
            <a:alphaModFix/>
          </a:blip>
          <a:stretch>
            <a:fillRect/>
          </a:stretch>
        </p:blipFill>
        <p:spPr>
          <a:xfrm>
            <a:off x="152400" y="2006250"/>
            <a:ext cx="8839200" cy="235306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Manipulasi Properties</a:t>
            </a:r>
            <a:endParaRPr/>
          </a:p>
        </p:txBody>
      </p:sp>
      <p:pic>
        <p:nvPicPr>
          <p:cNvPr id="210" name="Google Shape;210;p34"/>
          <p:cNvPicPr preferRelativeResize="0"/>
          <p:nvPr/>
        </p:nvPicPr>
        <p:blipFill>
          <a:blip r:embed="rId3">
            <a:alphaModFix/>
          </a:blip>
          <a:stretch>
            <a:fillRect/>
          </a:stretch>
        </p:blipFill>
        <p:spPr>
          <a:xfrm>
            <a:off x="152400" y="2006250"/>
            <a:ext cx="8839200" cy="2809993"/>
          </a:xfrm>
          <a:prstGeom prst="rect">
            <a:avLst/>
          </a:prstGeom>
          <a:noFill/>
          <a:ln>
            <a:noFill/>
          </a:ln>
        </p:spPr>
      </p:pic>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Try Catch (1)</a:t>
            </a:r>
            <a:endParaRPr/>
          </a:p>
        </p:txBody>
      </p:sp>
      <p:pic>
        <p:nvPicPr>
          <p:cNvPr id="1366" name="Google Shape;1366;p232"/>
          <p:cNvPicPr preferRelativeResize="0"/>
          <p:nvPr/>
        </p:nvPicPr>
        <p:blipFill>
          <a:blip r:embed="rId3">
            <a:alphaModFix/>
          </a:blip>
          <a:stretch>
            <a:fillRect/>
          </a:stretch>
        </p:blipFill>
        <p:spPr>
          <a:xfrm>
            <a:off x="152400" y="2006250"/>
            <a:ext cx="6723158" cy="2984850"/>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sp>
        <p:nvSpPr>
          <p:cNvPr id="1371" name="Google Shape;1371;p2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Multiple Try Catch (2)</a:t>
            </a:r>
            <a:endParaRPr/>
          </a:p>
        </p:txBody>
      </p:sp>
      <p:pic>
        <p:nvPicPr>
          <p:cNvPr id="1372" name="Google Shape;1372;p233"/>
          <p:cNvPicPr preferRelativeResize="0"/>
          <p:nvPr/>
        </p:nvPicPr>
        <p:blipFill>
          <a:blip r:embed="rId3">
            <a:alphaModFix/>
          </a:blip>
          <a:stretch>
            <a:fillRect/>
          </a:stretch>
        </p:blipFill>
        <p:spPr>
          <a:xfrm>
            <a:off x="152400" y="2006250"/>
            <a:ext cx="7491719" cy="2984850"/>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Finally Keyword</a:t>
            </a:r>
            <a:endParaRPr/>
          </a:p>
        </p:txBody>
      </p:sp>
      <p:sp>
        <p:nvSpPr>
          <p:cNvPr id="1378" name="Google Shape;1378;p2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try-catch, kita bisa menambahkan block finally</a:t>
            </a:r>
            <a:endParaRPr/>
          </a:p>
          <a:p>
            <a:pPr indent="-311150" lvl="0" marL="457200" rtl="0" algn="l">
              <a:spcBef>
                <a:spcPts val="0"/>
              </a:spcBef>
              <a:spcAft>
                <a:spcPts val="0"/>
              </a:spcAft>
              <a:buSzPts val="1300"/>
              <a:buChar char="●"/>
            </a:pPr>
            <a:r>
              <a:rPr lang="id"/>
              <a:t>Block finally ini adalah block dimana akan selalu dieksekusi baik terjadi exception ataupun tidak</a:t>
            </a:r>
            <a:endParaRPr/>
          </a:p>
          <a:p>
            <a:pPr indent="-311150" lvl="0" marL="457200" rtl="0" algn="l">
              <a:spcBef>
                <a:spcPts val="0"/>
              </a:spcBef>
              <a:spcAft>
                <a:spcPts val="0"/>
              </a:spcAft>
              <a:buSzPts val="1300"/>
              <a:buChar char="●"/>
            </a:pPr>
            <a:r>
              <a:rPr lang="id"/>
              <a:t>Ini sangat cocok ketika kita ingin melakukan sesuatu, tidak peduli sukses ataupun gagal, misal di block try kita ingin membaca file, di block catch kita akan tangkap jika terjadi error, dan di block finally error ataupun sukses membaca file, kita wajib menutup koneksi ke file tersebut, biar tidak menggantung di memory</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Finally</a:t>
            </a:r>
            <a:endParaRPr/>
          </a:p>
        </p:txBody>
      </p:sp>
      <p:pic>
        <p:nvPicPr>
          <p:cNvPr id="1384" name="Google Shape;1384;p235"/>
          <p:cNvPicPr preferRelativeResize="0"/>
          <p:nvPr/>
        </p:nvPicPr>
        <p:blipFill>
          <a:blip r:embed="rId3">
            <a:alphaModFix/>
          </a:blip>
          <a:stretch>
            <a:fillRect/>
          </a:stretch>
        </p:blipFill>
        <p:spPr>
          <a:xfrm>
            <a:off x="152400" y="2006250"/>
            <a:ext cx="7570055" cy="2984850"/>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Debug Exception</a:t>
            </a:r>
            <a:endParaRPr/>
          </a:p>
        </p:txBody>
      </p:sp>
      <p:sp>
        <p:nvSpPr>
          <p:cNvPr id="1390" name="Google Shape;1390;p23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Exception di PHP memiliki sebuah function bernama getTrace()</a:t>
            </a:r>
            <a:endParaRPr/>
          </a:p>
          <a:p>
            <a:pPr indent="-311150" lvl="0" marL="457200" rtl="0" algn="l">
              <a:spcBef>
                <a:spcPts val="0"/>
              </a:spcBef>
              <a:spcAft>
                <a:spcPts val="0"/>
              </a:spcAft>
              <a:buSzPts val="1300"/>
              <a:buChar char="●"/>
            </a:pPr>
            <a:r>
              <a:rPr lang="id"/>
              <a:t>Function getTrace() berisikan informasi dari exception yang terjadi, seperti lokasi file, baris ke berapa, function mana sampai argumenty yang dikirim di function tersebut apa</a:t>
            </a:r>
            <a:endParaRPr/>
          </a:p>
          <a:p>
            <a:pPr indent="-311150" lvl="0" marL="457200" rtl="0" algn="l">
              <a:spcBef>
                <a:spcPts val="0"/>
              </a:spcBef>
              <a:spcAft>
                <a:spcPts val="0"/>
              </a:spcAft>
              <a:buSzPts val="1300"/>
              <a:buChar char="●"/>
            </a:pPr>
            <a:r>
              <a:rPr lang="id"/>
              <a:t>Ini sangat cocok untuk kita jika ingin mendebug ketika terjadi exception</a:t>
            </a:r>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Debug Exception</a:t>
            </a:r>
            <a:endParaRPr/>
          </a:p>
        </p:txBody>
      </p:sp>
      <p:pic>
        <p:nvPicPr>
          <p:cNvPr id="1396" name="Google Shape;1396;p237"/>
          <p:cNvPicPr preferRelativeResize="0"/>
          <p:nvPr/>
        </p:nvPicPr>
        <p:blipFill>
          <a:blip r:embed="rId3">
            <a:alphaModFix/>
          </a:blip>
          <a:stretch>
            <a:fillRect/>
          </a:stretch>
        </p:blipFill>
        <p:spPr>
          <a:xfrm>
            <a:off x="152400" y="2006250"/>
            <a:ext cx="6311378" cy="2984850"/>
          </a:xfrm>
          <a:prstGeom prst="rect">
            <a:avLst/>
          </a:prstGeom>
          <a:noFill/>
          <a:ln>
            <a:noFill/>
          </a:ln>
        </p:spPr>
      </p:pic>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0" name="Shape 1400"/>
        <p:cNvGrpSpPr/>
        <p:nvPr/>
      </p:nvGrpSpPr>
      <p:grpSpPr>
        <a:xfrm>
          <a:off x="0" y="0"/>
          <a:ext cx="0" cy="0"/>
          <a:chOff x="0" y="0"/>
          <a:chExt cx="0" cy="0"/>
        </a:xfrm>
      </p:grpSpPr>
      <p:sp>
        <p:nvSpPr>
          <p:cNvPr id="1401" name="Google Shape;1401;p23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Regular Expression</a:t>
            </a:r>
            <a:endParaRPr/>
          </a:p>
        </p:txBody>
      </p:sp>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Regular Expression</a:t>
            </a:r>
            <a:endParaRPr/>
          </a:p>
        </p:txBody>
      </p:sp>
      <p:sp>
        <p:nvSpPr>
          <p:cNvPr id="1407" name="Google Shape;1407;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regular expression yang kompatibel dengan bahasa pemrograman Perl</a:t>
            </a:r>
            <a:endParaRPr/>
          </a:p>
          <a:p>
            <a:pPr indent="-311150" lvl="0" marL="457200" rtl="0" algn="l">
              <a:spcBef>
                <a:spcPts val="0"/>
              </a:spcBef>
              <a:spcAft>
                <a:spcPts val="0"/>
              </a:spcAft>
              <a:buSzPts val="1300"/>
              <a:buChar char="●"/>
            </a:pPr>
            <a:r>
              <a:rPr lang="id"/>
              <a:t>Regular expression merupakan fitur yang digunakan untuk melakukan pencarian di string menggunakan pola tertentu</a:t>
            </a:r>
            <a:endParaRPr/>
          </a:p>
          <a:p>
            <a:pPr indent="-311150" lvl="0" marL="457200" rtl="0" algn="l">
              <a:spcBef>
                <a:spcPts val="0"/>
              </a:spcBef>
              <a:spcAft>
                <a:spcPts val="0"/>
              </a:spcAft>
              <a:buSzPts val="1300"/>
              <a:buChar char="●"/>
            </a:pPr>
            <a:r>
              <a:rPr lang="id"/>
              <a:t>Materi ini sebenarnya materi yang sangat panjang, sehingga disini kita akan bahas sedikit pengenalannya</a:t>
            </a:r>
            <a:endParaRPr/>
          </a:p>
          <a:p>
            <a:pPr indent="-311150" lvl="0" marL="457200" rtl="0" algn="l">
              <a:spcBef>
                <a:spcPts val="0"/>
              </a:spcBef>
              <a:spcAft>
                <a:spcPts val="0"/>
              </a:spcAft>
              <a:buSzPts val="1300"/>
              <a:buChar char="●"/>
            </a:pPr>
            <a:r>
              <a:rPr lang="id"/>
              <a:t>Untuk pembuatan pattern di regular expression, detailnya bisa dibaca disini : </a:t>
            </a:r>
            <a:r>
              <a:rPr lang="id" u="sng">
                <a:solidFill>
                  <a:schemeClr val="hlink"/>
                </a:solidFill>
                <a:hlinkClick r:id="rId3"/>
              </a:rPr>
              <a:t>https://www.php.net/manual/en/pcre.pattern.php</a:t>
            </a:r>
            <a:r>
              <a:rPr lang="id"/>
              <a:t> </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1" name="Shape 1411"/>
        <p:cNvGrpSpPr/>
        <p:nvPr/>
      </p:nvGrpSpPr>
      <p:grpSpPr>
        <a:xfrm>
          <a:off x="0" y="0"/>
          <a:ext cx="0" cy="0"/>
          <a:chOff x="0" y="0"/>
          <a:chExt cx="0" cy="0"/>
        </a:xfrm>
      </p:grpSpPr>
      <p:sp>
        <p:nvSpPr>
          <p:cNvPr id="1412" name="Google Shape;1412;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Regular Expression</a:t>
            </a:r>
            <a:endParaRPr/>
          </a:p>
        </p:txBody>
      </p:sp>
      <p:sp>
        <p:nvSpPr>
          <p:cNvPr id="1413" name="Google Shape;1413;p240"/>
          <p:cNvSpPr txBox="1"/>
          <p:nvPr/>
        </p:nvSpPr>
        <p:spPr>
          <a:xfrm>
            <a:off x="0" y="0"/>
            <a:ext cx="9144000" cy="49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u="sng">
                <a:solidFill>
                  <a:schemeClr val="hlink"/>
                </a:solidFill>
                <a:hlinkClick r:id="rId3"/>
              </a:rPr>
              <a:t>https://www.php.net/manual/en/ref.pcre.php</a:t>
            </a:r>
            <a:r>
              <a:rPr lang="id"/>
              <a:t> </a:t>
            </a:r>
            <a:endParaRPr/>
          </a:p>
        </p:txBody>
      </p:sp>
      <p:graphicFrame>
        <p:nvGraphicFramePr>
          <p:cNvPr id="1414" name="Google Shape;1414;p240"/>
          <p:cNvGraphicFramePr/>
          <p:nvPr/>
        </p:nvGraphicFramePr>
        <p:xfrm>
          <a:off x="952500" y="2190750"/>
          <a:ext cx="3000000" cy="3000000"/>
        </p:xfrm>
        <a:graphic>
          <a:graphicData uri="http://schemas.openxmlformats.org/drawingml/2006/table">
            <a:tbl>
              <a:tblPr>
                <a:noFill/>
                <a:tableStyleId>{ABE57E22-FCCE-42F9-A337-83F9BAD21BAD}</a:tableStyleId>
              </a:tblPr>
              <a:tblGrid>
                <a:gridCol w="3619500"/>
                <a:gridCol w="3619500"/>
              </a:tblGrid>
              <a:tr h="381000">
                <a:tc>
                  <a:txBody>
                    <a:bodyPr/>
                    <a:lstStyle/>
                    <a:p>
                      <a:pPr indent="0" lvl="0" marL="0" rtl="0" algn="l">
                        <a:spcBef>
                          <a:spcPts val="0"/>
                        </a:spcBef>
                        <a:spcAft>
                          <a:spcPts val="0"/>
                        </a:spcAft>
                        <a:buNone/>
                      </a:pPr>
                      <a:r>
                        <a:rPr lang="id"/>
                        <a:t>Function Regular Expression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preg_match ($pattern ,$subject)</a:t>
                      </a:r>
                      <a:br>
                        <a:rPr lang="id"/>
                      </a:br>
                      <a:r>
                        <a:rPr lang="id"/>
                        <a:t>preg_match_all ($pattern ,$subject)</a:t>
                      </a:r>
                      <a:endParaRPr/>
                    </a:p>
                  </a:txBody>
                  <a:tcPr marT="91425" marB="91425" marR="91425" marL="91425"/>
                </a:tc>
                <a:tc>
                  <a:txBody>
                    <a:bodyPr/>
                    <a:lstStyle/>
                    <a:p>
                      <a:pPr indent="0" lvl="0" marL="0" rtl="0" algn="l">
                        <a:spcBef>
                          <a:spcPts val="0"/>
                        </a:spcBef>
                        <a:spcAft>
                          <a:spcPts val="0"/>
                        </a:spcAft>
                        <a:buNone/>
                      </a:pPr>
                      <a:r>
                        <a:rPr lang="id"/>
                        <a:t>Digunakan untuk mencari match pattern</a:t>
                      </a:r>
                      <a:endParaRPr/>
                    </a:p>
                  </a:txBody>
                  <a:tcPr marT="91425" marB="91425" marR="91425" marL="91425"/>
                </a:tc>
              </a:tr>
              <a:tr h="381000">
                <a:tc>
                  <a:txBody>
                    <a:bodyPr/>
                    <a:lstStyle/>
                    <a:p>
                      <a:pPr indent="0" lvl="0" marL="0" rtl="0" algn="l">
                        <a:spcBef>
                          <a:spcPts val="0"/>
                        </a:spcBef>
                        <a:spcAft>
                          <a:spcPts val="0"/>
                        </a:spcAft>
                        <a:buNone/>
                      </a:pPr>
                      <a:r>
                        <a:rPr lang="id"/>
                        <a:t>preg_replace ( $pattern , $replacement, $subject)</a:t>
                      </a:r>
                      <a:endParaRPr/>
                    </a:p>
                  </a:txBody>
                  <a:tcPr marT="91425" marB="91425" marR="91425" marL="91425"/>
                </a:tc>
                <a:tc>
                  <a:txBody>
                    <a:bodyPr/>
                    <a:lstStyle/>
                    <a:p>
                      <a:pPr indent="0" lvl="0" marL="0" rtl="0" algn="l">
                        <a:spcBef>
                          <a:spcPts val="0"/>
                        </a:spcBef>
                        <a:spcAft>
                          <a:spcPts val="0"/>
                        </a:spcAft>
                        <a:buNone/>
                      </a:pPr>
                      <a:r>
                        <a:rPr lang="id"/>
                        <a:t>Digunakan untuk mereplace semua pattern dengan replacement</a:t>
                      </a:r>
                      <a:endParaRPr/>
                    </a:p>
                  </a:txBody>
                  <a:tcPr marT="91425" marB="91425" marR="91425" marL="91425"/>
                </a:tc>
              </a:tr>
              <a:tr h="381000">
                <a:tc>
                  <a:txBody>
                    <a:bodyPr/>
                    <a:lstStyle/>
                    <a:p>
                      <a:pPr indent="0" lvl="0" marL="0" rtl="0" algn="l">
                        <a:spcBef>
                          <a:spcPts val="0"/>
                        </a:spcBef>
                        <a:spcAft>
                          <a:spcPts val="0"/>
                        </a:spcAft>
                        <a:buNone/>
                      </a:pPr>
                      <a:r>
                        <a:rPr lang="id"/>
                        <a:t>preg_split ( $pattern , $subject)</a:t>
                      </a:r>
                      <a:endParaRPr/>
                    </a:p>
                  </a:txBody>
                  <a:tcPr marT="91425" marB="91425" marR="91425" marL="91425"/>
                </a:tc>
                <a:tc>
                  <a:txBody>
                    <a:bodyPr/>
                    <a:lstStyle/>
                    <a:p>
                      <a:pPr indent="0" lvl="0" marL="0" rtl="0" algn="l">
                        <a:spcBef>
                          <a:spcPts val="0"/>
                        </a:spcBef>
                        <a:spcAft>
                          <a:spcPts val="0"/>
                        </a:spcAft>
                        <a:buNone/>
                      </a:pPr>
                      <a:r>
                        <a:rPr lang="id"/>
                        <a:t>Digunakan untuk memotong dengan pattern menjadi array</a:t>
                      </a:r>
                      <a:endParaRPr/>
                    </a:p>
                  </a:txBody>
                  <a:tcPr marT="91425" marB="91425" marR="91425" marL="91425"/>
                </a:tc>
              </a:tr>
            </a:tbl>
          </a:graphicData>
        </a:graphic>
      </p:graphicFrame>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sp>
        <p:nvSpPr>
          <p:cNvPr id="1419" name="Google Shape;1419;p2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Regular Expression Match</a:t>
            </a:r>
            <a:endParaRPr/>
          </a:p>
        </p:txBody>
      </p:sp>
      <p:pic>
        <p:nvPicPr>
          <p:cNvPr id="1420" name="Google Shape;1420;p241"/>
          <p:cNvPicPr preferRelativeResize="0"/>
          <p:nvPr/>
        </p:nvPicPr>
        <p:blipFill>
          <a:blip r:embed="rId3">
            <a:alphaModFix/>
          </a:blip>
          <a:stretch>
            <a:fillRect/>
          </a:stretch>
        </p:blipFill>
        <p:spPr>
          <a:xfrm>
            <a:off x="152400" y="2006250"/>
            <a:ext cx="8839198" cy="161470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 Type Declaration</a:t>
            </a:r>
            <a:endParaRPr/>
          </a:p>
        </p:txBody>
      </p:sp>
      <p:sp>
        <p:nvSpPr>
          <p:cNvPr id="216" name="Google Shape;216;p3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di function, di properties pun, kita bisa membuat type declaration</a:t>
            </a:r>
            <a:endParaRPr/>
          </a:p>
          <a:p>
            <a:pPr indent="-311150" lvl="0" marL="457200" rtl="0" algn="l">
              <a:spcBef>
                <a:spcPts val="0"/>
              </a:spcBef>
              <a:spcAft>
                <a:spcPts val="0"/>
              </a:spcAft>
              <a:buSzPts val="1300"/>
              <a:buChar char="●"/>
            </a:pPr>
            <a:r>
              <a:rPr lang="id"/>
              <a:t>Ini membuat PHP otomatis mengecek tipe data yang sesuai dengan type declaration yang telah ditentukan</a:t>
            </a:r>
            <a:endParaRPr/>
          </a:p>
          <a:p>
            <a:pPr indent="-311150" lvl="0" marL="457200" rtl="0" algn="l">
              <a:spcBef>
                <a:spcPts val="0"/>
              </a:spcBef>
              <a:spcAft>
                <a:spcPts val="0"/>
              </a:spcAft>
              <a:buSzPts val="1300"/>
              <a:buChar char="●"/>
            </a:pPr>
            <a:r>
              <a:rPr lang="id"/>
              <a:t>Jika kita mencoba mengubah properties dengan type yang berbeda, maka otomatis akan error</a:t>
            </a:r>
            <a:endParaRPr/>
          </a:p>
          <a:p>
            <a:pPr indent="-311150" lvl="0" marL="457200" rtl="0" algn="l">
              <a:spcBef>
                <a:spcPts val="0"/>
              </a:spcBef>
              <a:spcAft>
                <a:spcPts val="0"/>
              </a:spcAft>
              <a:buSzPts val="1300"/>
              <a:buChar char="●"/>
            </a:pPr>
            <a:r>
              <a:rPr lang="id"/>
              <a:t>Ingat, bahwa PHP memiliki fitur type </a:t>
            </a:r>
            <a:r>
              <a:rPr lang="id"/>
              <a:t>juggling</a:t>
            </a:r>
            <a:r>
              <a:rPr lang="id"/>
              <a:t>, yang secara otomatis bisa mengkonversi ke tipe data lain</a:t>
            </a:r>
            <a:endParaRPr/>
          </a:p>
          <a:p>
            <a:pPr indent="-311150" lvl="0" marL="457200" rtl="0" algn="l">
              <a:spcBef>
                <a:spcPts val="0"/>
              </a:spcBef>
              <a:spcAft>
                <a:spcPts val="0"/>
              </a:spcAft>
              <a:buSzPts val="1300"/>
              <a:buChar char="●"/>
            </a:pPr>
            <a:r>
              <a:rPr lang="id"/>
              <a:t>Untuk menambahkan type declaration, kita bisa tambahkan setelah kata kunci var di properties</a:t>
            </a:r>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4" name="Shape 1424"/>
        <p:cNvGrpSpPr/>
        <p:nvPr/>
      </p:nvGrpSpPr>
      <p:grpSpPr>
        <a:xfrm>
          <a:off x="0" y="0"/>
          <a:ext cx="0" cy="0"/>
          <a:chOff x="0" y="0"/>
          <a:chExt cx="0" cy="0"/>
        </a:xfrm>
      </p:grpSpPr>
      <p:sp>
        <p:nvSpPr>
          <p:cNvPr id="1425" name="Google Shape;1425;p2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Regular Expression Replace</a:t>
            </a:r>
            <a:endParaRPr/>
          </a:p>
        </p:txBody>
      </p:sp>
      <p:pic>
        <p:nvPicPr>
          <p:cNvPr id="1426" name="Google Shape;1426;p242"/>
          <p:cNvPicPr preferRelativeResize="0"/>
          <p:nvPr/>
        </p:nvPicPr>
        <p:blipFill>
          <a:blip r:embed="rId3">
            <a:alphaModFix/>
          </a:blip>
          <a:stretch>
            <a:fillRect/>
          </a:stretch>
        </p:blipFill>
        <p:spPr>
          <a:xfrm>
            <a:off x="152400" y="2006250"/>
            <a:ext cx="8839199" cy="1588980"/>
          </a:xfrm>
          <a:prstGeom prst="rect">
            <a:avLst/>
          </a:prstGeom>
          <a:noFill/>
          <a:ln>
            <a:noFill/>
          </a:ln>
        </p:spPr>
      </p:pic>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0" name="Shape 1430"/>
        <p:cNvGrpSpPr/>
        <p:nvPr/>
      </p:nvGrpSpPr>
      <p:grpSpPr>
        <a:xfrm>
          <a:off x="0" y="0"/>
          <a:ext cx="0" cy="0"/>
          <a:chOff x="0" y="0"/>
          <a:chExt cx="0" cy="0"/>
        </a:xfrm>
      </p:grpSpPr>
      <p:sp>
        <p:nvSpPr>
          <p:cNvPr id="1431" name="Google Shape;1431;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Regular Expression Split</a:t>
            </a:r>
            <a:endParaRPr/>
          </a:p>
        </p:txBody>
      </p:sp>
      <p:pic>
        <p:nvPicPr>
          <p:cNvPr id="1432" name="Google Shape;1432;p243"/>
          <p:cNvPicPr preferRelativeResize="0"/>
          <p:nvPr/>
        </p:nvPicPr>
        <p:blipFill>
          <a:blip r:embed="rId3">
            <a:alphaModFix/>
          </a:blip>
          <a:stretch>
            <a:fillRect/>
          </a:stretch>
        </p:blipFill>
        <p:spPr>
          <a:xfrm>
            <a:off x="152400" y="2006250"/>
            <a:ext cx="8839199" cy="1615854"/>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6" name="Shape 1436"/>
        <p:cNvGrpSpPr/>
        <p:nvPr/>
      </p:nvGrpSpPr>
      <p:grpSpPr>
        <a:xfrm>
          <a:off x="0" y="0"/>
          <a:ext cx="0" cy="0"/>
          <a:chOff x="0" y="0"/>
          <a:chExt cx="0" cy="0"/>
        </a:xfrm>
      </p:grpSpPr>
      <p:sp>
        <p:nvSpPr>
          <p:cNvPr id="1437" name="Google Shape;1437;p2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Reflection</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Reflection</a:t>
            </a:r>
            <a:endParaRPr/>
          </a:p>
        </p:txBody>
      </p:sp>
      <p:sp>
        <p:nvSpPr>
          <p:cNvPr id="1443" name="Google Shape;1443;p2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Reflection adalah membaca struktur kode pada saat aplikasi sedang berjalan</a:t>
            </a:r>
            <a:endParaRPr/>
          </a:p>
          <a:p>
            <a:pPr indent="-311150" lvl="0" marL="457200" rtl="0" algn="l">
              <a:spcBef>
                <a:spcPts val="0"/>
              </a:spcBef>
              <a:spcAft>
                <a:spcPts val="0"/>
              </a:spcAft>
              <a:buSzPts val="1300"/>
              <a:buChar char="●"/>
            </a:pPr>
            <a:r>
              <a:rPr lang="id"/>
              <a:t>Reflection adalah materi yang sangat panjang dan banyak, sehingga disini kita hanya akan membahas perkenalannya saja</a:t>
            </a:r>
            <a:endParaRPr/>
          </a:p>
          <a:p>
            <a:pPr indent="-311150" lvl="0" marL="457200" rtl="0" algn="l">
              <a:spcBef>
                <a:spcPts val="0"/>
              </a:spcBef>
              <a:spcAft>
                <a:spcPts val="0"/>
              </a:spcAft>
              <a:buSzPts val="1300"/>
              <a:buChar char="●"/>
            </a:pPr>
            <a:r>
              <a:rPr lang="id"/>
              <a:t>Reflection adalah fitur yang biasanya digunakan saat kita membuat framework</a:t>
            </a:r>
            <a:endParaRPr/>
          </a:p>
          <a:p>
            <a:pPr indent="-311150" lvl="0" marL="457200" rtl="0" algn="l">
              <a:spcBef>
                <a:spcPts val="0"/>
              </a:spcBef>
              <a:spcAft>
                <a:spcPts val="0"/>
              </a:spcAft>
              <a:buSzPts val="1300"/>
              <a:buChar char="●"/>
            </a:pPr>
            <a:r>
              <a:rPr lang="id" u="sng">
                <a:solidFill>
                  <a:schemeClr val="hlink"/>
                </a:solidFill>
                <a:hlinkClick r:id="rId3"/>
              </a:rPr>
              <a:t>https://www.php.net/manual/en/book.reflection.php</a:t>
            </a:r>
            <a:r>
              <a:rPr lang="id"/>
              <a:t> </a:t>
            </a:r>
            <a:endParaRPr/>
          </a:p>
        </p:txBody>
      </p:sp>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Studi Kasus : Membuat Validation Framework</a:t>
            </a:r>
            <a:endParaRPr/>
          </a:p>
        </p:txBody>
      </p:sp>
      <p:sp>
        <p:nvSpPr>
          <p:cNvPr id="1449" name="Google Shape;1449;p2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Sekarang kita akan coba melakukan studi kasus menggunakan Reflection</a:t>
            </a:r>
            <a:endParaRPr/>
          </a:p>
          <a:p>
            <a:pPr indent="-311150" lvl="0" marL="457200" rtl="0" algn="l">
              <a:spcBef>
                <a:spcPts val="0"/>
              </a:spcBef>
              <a:spcAft>
                <a:spcPts val="0"/>
              </a:spcAft>
              <a:buSzPts val="1300"/>
              <a:buChar char="●"/>
            </a:pPr>
            <a:r>
              <a:rPr lang="id"/>
              <a:t>Kita akan membuat validation framework menggunakan reflection</a:t>
            </a:r>
            <a:endParaRPr/>
          </a:p>
          <a:p>
            <a:pPr indent="-311150" lvl="0" marL="457200" rtl="0" algn="l">
              <a:spcBef>
                <a:spcPts val="0"/>
              </a:spcBef>
              <a:spcAft>
                <a:spcPts val="0"/>
              </a:spcAft>
              <a:buSzPts val="1300"/>
              <a:buChar char="●"/>
            </a:pPr>
            <a:r>
              <a:rPr lang="id"/>
              <a:t>Validation framework nya cukup sederhana, kita hanya akan mengecek apakah properties bernilai null atau tidak, kalo null atau belum di set, kita akan throw ValidationException</a:t>
            </a:r>
            <a:endParaRPr/>
          </a:p>
          <a:p>
            <a:pPr indent="-311150" lvl="0" marL="457200" rtl="0" algn="l">
              <a:spcBef>
                <a:spcPts val="0"/>
              </a:spcBef>
              <a:spcAft>
                <a:spcPts val="0"/>
              </a:spcAft>
              <a:buSzPts val="1300"/>
              <a:buChar char="●"/>
            </a:pPr>
            <a:r>
              <a:rPr lang="id"/>
              <a:t>Tanpa reflection, biasanya untuk melakukan hal ini, kita butuh pengecekan secara manual</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3" name="Shape 1453"/>
        <p:cNvGrpSpPr/>
        <p:nvPr/>
      </p:nvGrpSpPr>
      <p:grpSpPr>
        <a:xfrm>
          <a:off x="0" y="0"/>
          <a:ext cx="0" cy="0"/>
          <a:chOff x="0" y="0"/>
          <a:chExt cx="0" cy="0"/>
        </a:xfrm>
      </p:grpSpPr>
      <p:sp>
        <p:nvSpPr>
          <p:cNvPr id="1454" name="Google Shape;1454;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Validation Tanpa Reflection</a:t>
            </a:r>
            <a:endParaRPr/>
          </a:p>
        </p:txBody>
      </p:sp>
      <p:pic>
        <p:nvPicPr>
          <p:cNvPr id="1455" name="Google Shape;1455;p247"/>
          <p:cNvPicPr preferRelativeResize="0"/>
          <p:nvPr/>
        </p:nvPicPr>
        <p:blipFill>
          <a:blip r:embed="rId3">
            <a:alphaModFix/>
          </a:blip>
          <a:stretch>
            <a:fillRect/>
          </a:stretch>
        </p:blipFill>
        <p:spPr>
          <a:xfrm>
            <a:off x="152400" y="2006250"/>
            <a:ext cx="8010812" cy="298485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9" name="Shape 1459"/>
        <p:cNvGrpSpPr/>
        <p:nvPr/>
      </p:nvGrpSpPr>
      <p:grpSpPr>
        <a:xfrm>
          <a:off x="0" y="0"/>
          <a:ext cx="0" cy="0"/>
          <a:chOff x="0" y="0"/>
          <a:chExt cx="0" cy="0"/>
        </a:xfrm>
      </p:grpSpPr>
      <p:sp>
        <p:nvSpPr>
          <p:cNvPr id="1460" name="Google Shape;1460;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Validation Menggunakan Reflection</a:t>
            </a:r>
            <a:endParaRPr/>
          </a:p>
        </p:txBody>
      </p:sp>
      <p:pic>
        <p:nvPicPr>
          <p:cNvPr id="1461" name="Google Shape;1461;p248"/>
          <p:cNvPicPr preferRelativeResize="0"/>
          <p:nvPr/>
        </p:nvPicPr>
        <p:blipFill>
          <a:blip r:embed="rId3">
            <a:alphaModFix/>
          </a:blip>
          <a:stretch>
            <a:fillRect/>
          </a:stretch>
        </p:blipFill>
        <p:spPr>
          <a:xfrm>
            <a:off x="152400" y="2006250"/>
            <a:ext cx="7880815" cy="2984850"/>
          </a:xfrm>
          <a:prstGeom prst="rect">
            <a:avLst/>
          </a:prstGeom>
          <a:noFill/>
          <a:ln>
            <a:noFill/>
          </a:ln>
        </p:spPr>
      </p:pic>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2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472" name="Google Shape;1472;p2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Database</a:t>
            </a:r>
            <a:endParaRPr/>
          </a:p>
          <a:p>
            <a:pPr indent="-311150" lvl="0" marL="457200" rtl="0" algn="l">
              <a:spcBef>
                <a:spcPts val="0"/>
              </a:spcBef>
              <a:spcAft>
                <a:spcPts val="0"/>
              </a:spcAft>
              <a:buSzPts val="1300"/>
              <a:buChar char="●"/>
            </a:pPr>
            <a:r>
              <a:rPr lang="id"/>
              <a:t>PHP Web</a:t>
            </a:r>
            <a:endParaRPr/>
          </a:p>
          <a:p>
            <a:pPr indent="-311150" lvl="0" marL="457200" rtl="0" algn="l">
              <a:spcBef>
                <a:spcPts val="0"/>
              </a:spcBef>
              <a:spcAft>
                <a:spcPts val="0"/>
              </a:spcAft>
              <a:buSzPts val="1300"/>
              <a:buChar char="●"/>
            </a:pPr>
            <a:r>
              <a:rPr lang="id"/>
              <a:t>PHP Composer</a:t>
            </a:r>
            <a:endParaRPr/>
          </a:p>
          <a:p>
            <a:pPr indent="-311150" lvl="0" marL="457200" rtl="0" algn="l">
              <a:spcBef>
                <a:spcPts val="0"/>
              </a:spcBef>
              <a:spcAft>
                <a:spcPts val="0"/>
              </a:spcAft>
              <a:buSzPts val="1300"/>
              <a:buChar char="●"/>
            </a:pPr>
            <a:r>
              <a:rPr lang="id"/>
              <a:t>PHP Unit Test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Properties dengan Type</a:t>
            </a:r>
            <a:endParaRPr/>
          </a:p>
        </p:txBody>
      </p:sp>
      <p:pic>
        <p:nvPicPr>
          <p:cNvPr id="222" name="Google Shape;222;p36"/>
          <p:cNvPicPr preferRelativeResize="0"/>
          <p:nvPr/>
        </p:nvPicPr>
        <p:blipFill>
          <a:blip r:embed="rId3">
            <a:alphaModFix/>
          </a:blip>
          <a:stretch>
            <a:fillRect/>
          </a:stretch>
        </p:blipFill>
        <p:spPr>
          <a:xfrm>
            <a:off x="152400" y="2006250"/>
            <a:ext cx="8743950" cy="2314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Properties Value</a:t>
            </a:r>
            <a:endParaRPr/>
          </a:p>
        </p:txBody>
      </p:sp>
      <p:sp>
        <p:nvSpPr>
          <p:cNvPr id="228" name="Google Shape;228;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variable, di properties juga kita bisa langsung mengisi value nya</a:t>
            </a:r>
            <a:endParaRPr/>
          </a:p>
          <a:p>
            <a:pPr indent="-311150" lvl="0" marL="457200" rtl="0" algn="l">
              <a:spcBef>
                <a:spcPts val="0"/>
              </a:spcBef>
              <a:spcAft>
                <a:spcPts val="0"/>
              </a:spcAft>
              <a:buSzPts val="1300"/>
              <a:buChar char="●"/>
            </a:pPr>
            <a:r>
              <a:rPr lang="id"/>
              <a:t>Ini mirip seperti default value, jadi jika tidak diubah di object, maka properties akan memiliki value tersebut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Properties Default Value</a:t>
            </a:r>
            <a:endParaRPr/>
          </a:p>
        </p:txBody>
      </p:sp>
      <p:pic>
        <p:nvPicPr>
          <p:cNvPr id="234" name="Google Shape;234;p38"/>
          <p:cNvPicPr preferRelativeResize="0"/>
          <p:nvPr/>
        </p:nvPicPr>
        <p:blipFill>
          <a:blip r:embed="rId3">
            <a:alphaModFix/>
          </a:blip>
          <a:stretch>
            <a:fillRect/>
          </a:stretch>
        </p:blipFill>
        <p:spPr>
          <a:xfrm>
            <a:off x="152400" y="2006250"/>
            <a:ext cx="8839200" cy="188376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Nullable Properties</a:t>
            </a:r>
            <a:endParaRPr/>
          </a:p>
        </p:txBody>
      </p:sp>
      <p:sp>
        <p:nvSpPr>
          <p:cNvPr id="240" name="Google Shape;240;p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menambah type declaration di properties atau di function argument, maka secara otomatis kita tidak bisa mengirim data null ke dalam properties atau function argument tersebut</a:t>
            </a:r>
            <a:endParaRPr/>
          </a:p>
          <a:p>
            <a:pPr indent="-311150" lvl="0" marL="457200" rtl="0" algn="l">
              <a:spcBef>
                <a:spcPts val="0"/>
              </a:spcBef>
              <a:spcAft>
                <a:spcPts val="0"/>
              </a:spcAft>
              <a:buSzPts val="1300"/>
              <a:buChar char="●"/>
            </a:pPr>
            <a:r>
              <a:rPr lang="id"/>
              <a:t>Di PHP 7.4 dikenalkan nullable type, jadi kita bisa mengirim data null ke properties atau function arguments</a:t>
            </a:r>
            <a:endParaRPr/>
          </a:p>
          <a:p>
            <a:pPr indent="-311150" lvl="0" marL="457200" rtl="0" algn="l">
              <a:spcBef>
                <a:spcPts val="0"/>
              </a:spcBef>
              <a:spcAft>
                <a:spcPts val="0"/>
              </a:spcAft>
              <a:buSzPts val="1300"/>
              <a:buChar char="●"/>
            </a:pPr>
            <a:r>
              <a:rPr lang="id"/>
              <a:t>Caranya sebelum type declaration nya, kita bisa tambahkan tanda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Nullable Properties</a:t>
            </a:r>
            <a:endParaRPr/>
          </a:p>
        </p:txBody>
      </p:sp>
      <p:pic>
        <p:nvPicPr>
          <p:cNvPr id="246" name="Google Shape;246;p40"/>
          <p:cNvPicPr preferRelativeResize="0"/>
          <p:nvPr/>
        </p:nvPicPr>
        <p:blipFill>
          <a:blip r:embed="rId3">
            <a:alphaModFix/>
          </a:blip>
          <a:stretch>
            <a:fillRect/>
          </a:stretch>
        </p:blipFill>
        <p:spPr>
          <a:xfrm>
            <a:off x="152400" y="2006250"/>
            <a:ext cx="8505825" cy="19145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@khannedy</a:t>
            </a:r>
            <a:endParaRPr/>
          </a:p>
          <a:p>
            <a:pPr indent="-311150" lvl="0" marL="457200" rtl="0" algn="l">
              <a:spcBef>
                <a:spcPts val="0"/>
              </a:spcBef>
              <a:spcAft>
                <a:spcPts val="0"/>
              </a:spcAft>
              <a:buSzPts val="1300"/>
              <a:buChar char="●"/>
            </a:pPr>
            <a:r>
              <a:rPr lang="id"/>
              <a:t>Facebook : fb.com/ProgrammerZamanNow</a:t>
            </a:r>
            <a:endParaRPr/>
          </a:p>
          <a:p>
            <a:pPr indent="-311150" lvl="0" marL="457200" rtl="0" algn="l">
              <a:spcBef>
                <a:spcPts val="0"/>
              </a:spcBef>
              <a:spcAft>
                <a:spcPts val="0"/>
              </a:spcAft>
              <a:buSzPts val="1300"/>
              <a:buChar char="●"/>
            </a:pPr>
            <a:r>
              <a:rPr lang="id"/>
              <a:t>Instagram : instagram.com/programmerzamannow</a:t>
            </a:r>
            <a:endParaRPr/>
          </a:p>
          <a:p>
            <a:pPr indent="-311150" lvl="0" marL="457200" rtl="0" algn="l">
              <a:spcBef>
                <a:spcPts val="0"/>
              </a:spcBef>
              <a:spcAft>
                <a:spcPts val="0"/>
              </a:spcAft>
              <a:buSzPts val="1300"/>
              <a:buChar char="●"/>
            </a:pPr>
            <a:r>
              <a:rPr lang="id"/>
              <a:t>Youtube : youtube.com/c/ProgrammerZamanNow</a:t>
            </a:r>
            <a:endParaRPr/>
          </a:p>
          <a:p>
            <a:pPr indent="-311150" lvl="0" marL="457200" rtl="0" algn="l">
              <a:spcBef>
                <a:spcPts val="0"/>
              </a:spcBef>
              <a:spcAft>
                <a:spcPts val="0"/>
              </a:spcAft>
              <a:buSzPts val="1300"/>
              <a:buChar char="●"/>
            </a:pPr>
            <a:r>
              <a:rPr lang="id"/>
              <a:t>Telegram Channel : https://t.me/ProgrammerZamanNow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257" name="Google Shape;257;p4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menambahkan properties, kita juga bisa menambahkan function ke object</a:t>
            </a:r>
            <a:endParaRPr/>
          </a:p>
          <a:p>
            <a:pPr indent="-311150" lvl="0" marL="457200" rtl="0" algn="l">
              <a:spcBef>
                <a:spcPts val="0"/>
              </a:spcBef>
              <a:spcAft>
                <a:spcPts val="0"/>
              </a:spcAft>
              <a:buSzPts val="1300"/>
              <a:buChar char="●"/>
            </a:pPr>
            <a:r>
              <a:rPr lang="id"/>
              <a:t>Cara dengan mendeklarasikan function tersebut di dalam block class</a:t>
            </a:r>
            <a:endParaRPr/>
          </a:p>
          <a:p>
            <a:pPr indent="-311150" lvl="0" marL="457200" rtl="0" algn="l">
              <a:spcBef>
                <a:spcPts val="0"/>
              </a:spcBef>
              <a:spcAft>
                <a:spcPts val="0"/>
              </a:spcAft>
              <a:buSzPts val="1300"/>
              <a:buChar char="●"/>
            </a:pPr>
            <a:r>
              <a:rPr lang="id"/>
              <a:t>Sama seperti function biasanya, kita juga bisa menambahkan return value dan parameter</a:t>
            </a:r>
            <a:endParaRPr/>
          </a:p>
          <a:p>
            <a:pPr indent="-311150" lvl="0" marL="457200" rtl="0" algn="l">
              <a:spcBef>
                <a:spcPts val="0"/>
              </a:spcBef>
              <a:spcAft>
                <a:spcPts val="0"/>
              </a:spcAft>
              <a:buSzPts val="1300"/>
              <a:buChar char="●"/>
            </a:pPr>
            <a:r>
              <a:rPr lang="id"/>
              <a:t>Untuk mengakses function tersebut, kita bisa menggunakan tanda -&gt; dan diikuti dengan nama method nya. Sama seperti mengakses properties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263" name="Google Shape;263;p43"/>
          <p:cNvPicPr preferRelativeResize="0"/>
          <p:nvPr/>
        </p:nvPicPr>
        <p:blipFill>
          <a:blip r:embed="rId3">
            <a:alphaModFix/>
          </a:blip>
          <a:stretch>
            <a:fillRect/>
          </a:stretch>
        </p:blipFill>
        <p:spPr>
          <a:xfrm>
            <a:off x="152400" y="2006250"/>
            <a:ext cx="7136709" cy="29848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Memanggil Function</a:t>
            </a:r>
            <a:endParaRPr/>
          </a:p>
        </p:txBody>
      </p:sp>
      <p:pic>
        <p:nvPicPr>
          <p:cNvPr id="269" name="Google Shape;269;p44"/>
          <p:cNvPicPr preferRelativeResize="0"/>
          <p:nvPr/>
        </p:nvPicPr>
        <p:blipFill>
          <a:blip r:embed="rId3">
            <a:alphaModFix/>
          </a:blip>
          <a:stretch>
            <a:fillRect/>
          </a:stretch>
        </p:blipFill>
        <p:spPr>
          <a:xfrm>
            <a:off x="152400" y="2006250"/>
            <a:ext cx="8201025" cy="21526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this Keyword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This Keyword</a:t>
            </a:r>
            <a:endParaRPr/>
          </a:p>
        </p:txBody>
      </p:sp>
      <p:sp>
        <p:nvSpPr>
          <p:cNvPr id="280" name="Google Shape;280;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kode di dalam function di dalam class, kita bisa menggunakan kata kunci this untuk mengakses object saat ini</a:t>
            </a:r>
            <a:endParaRPr/>
          </a:p>
          <a:p>
            <a:pPr indent="-311150" lvl="0" marL="457200" rtl="0" algn="l">
              <a:spcBef>
                <a:spcPts val="0"/>
              </a:spcBef>
              <a:spcAft>
                <a:spcPts val="0"/>
              </a:spcAft>
              <a:buSzPts val="1300"/>
              <a:buChar char="●"/>
            </a:pPr>
            <a:r>
              <a:rPr lang="id"/>
              <a:t>Misal kadang kita butuh mengakses properties atau function lain di class yang sama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This Keyword</a:t>
            </a:r>
            <a:endParaRPr/>
          </a:p>
        </p:txBody>
      </p:sp>
      <p:pic>
        <p:nvPicPr>
          <p:cNvPr id="286" name="Google Shape;286;p47"/>
          <p:cNvPicPr preferRelativeResize="0"/>
          <p:nvPr/>
        </p:nvPicPr>
        <p:blipFill>
          <a:blip r:embed="rId3">
            <a:alphaModFix/>
          </a:blip>
          <a:stretch>
            <a:fillRect/>
          </a:stretch>
        </p:blipFill>
        <p:spPr>
          <a:xfrm>
            <a:off x="152400" y="2006250"/>
            <a:ext cx="8839199" cy="276924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
        <p:nvSpPr>
          <p:cNvPr id="297" name="Google Shape;297;p4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Properties di class bisa diubah, mirip seperti variable</a:t>
            </a:r>
            <a:endParaRPr/>
          </a:p>
          <a:p>
            <a:pPr indent="-311150" lvl="0" marL="457200" rtl="0" algn="l">
              <a:spcBef>
                <a:spcPts val="0"/>
              </a:spcBef>
              <a:spcAft>
                <a:spcPts val="0"/>
              </a:spcAft>
              <a:buSzPts val="1300"/>
              <a:buChar char="●"/>
            </a:pPr>
            <a:r>
              <a:rPr lang="id"/>
              <a:t>Di class juga kita membuat constant, data yang tidak bisa diubah</a:t>
            </a:r>
            <a:endParaRPr/>
          </a:p>
          <a:p>
            <a:pPr indent="-311150" lvl="0" marL="457200" rtl="0" algn="l">
              <a:spcBef>
                <a:spcPts val="0"/>
              </a:spcBef>
              <a:spcAft>
                <a:spcPts val="0"/>
              </a:spcAft>
              <a:buSzPts val="1300"/>
              <a:buChar char="●"/>
            </a:pPr>
            <a:r>
              <a:rPr lang="id"/>
              <a:t>Di materi PHP Dasar, kita belajar untuk membuat constant itu perlu menggunakan function define()</a:t>
            </a:r>
            <a:endParaRPr/>
          </a:p>
          <a:p>
            <a:pPr indent="-311150" lvl="0" marL="457200" rtl="0" algn="l">
              <a:spcBef>
                <a:spcPts val="0"/>
              </a:spcBef>
              <a:spcAft>
                <a:spcPts val="0"/>
              </a:spcAft>
              <a:buSzPts val="1300"/>
              <a:buChar char="●"/>
            </a:pPr>
            <a:r>
              <a:rPr lang="id"/>
              <a:t>Namun sejak PHP 7.4, kita bisa menggunakan kata kunci const untuk membuat constant, mirip seperti variable, namun tidak menggunakan karakter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Constant</a:t>
            </a:r>
            <a:endParaRPr/>
          </a:p>
        </p:txBody>
      </p:sp>
      <p:pic>
        <p:nvPicPr>
          <p:cNvPr id="303" name="Google Shape;303;p50"/>
          <p:cNvPicPr preferRelativeResize="0"/>
          <p:nvPr/>
        </p:nvPicPr>
        <p:blipFill>
          <a:blip r:embed="rId3">
            <a:alphaModFix/>
          </a:blip>
          <a:stretch>
            <a:fillRect/>
          </a:stretch>
        </p:blipFill>
        <p:spPr>
          <a:xfrm>
            <a:off x="152400" y="2006250"/>
            <a:ext cx="7772400" cy="22669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Constant di Class</a:t>
            </a:r>
            <a:endParaRPr/>
          </a:p>
        </p:txBody>
      </p:sp>
      <p:pic>
        <p:nvPicPr>
          <p:cNvPr id="309" name="Google Shape;309;p51"/>
          <p:cNvPicPr preferRelativeResize="0"/>
          <p:nvPr/>
        </p:nvPicPr>
        <p:blipFill>
          <a:blip r:embed="rId3">
            <a:alphaModFix/>
          </a:blip>
          <a:stretch>
            <a:fillRect/>
          </a:stretch>
        </p:blipFill>
        <p:spPr>
          <a:xfrm>
            <a:off x="152400" y="2006250"/>
            <a:ext cx="8839200" cy="2714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Sebelum Belajar</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Dasar</a:t>
            </a:r>
            <a:endParaRPr/>
          </a:p>
          <a:p>
            <a:pPr indent="-311150" lvl="0" marL="457200" rtl="0" algn="l">
              <a:spcBef>
                <a:spcPts val="0"/>
              </a:spcBef>
              <a:spcAft>
                <a:spcPts val="0"/>
              </a:spcAft>
              <a:buSzPts val="1300"/>
              <a:buChar char="●"/>
            </a:pPr>
            <a:r>
              <a:rPr lang="id" u="sng">
                <a:solidFill>
                  <a:schemeClr val="hlink"/>
                </a:solidFill>
                <a:hlinkClick r:id="rId3"/>
              </a:rPr>
              <a:t>https://www.udemy.com/course/pemrograman-php-pemula-sampai-mahir/?referralCode=FB1EE79284AE417D17C5</a:t>
            </a:r>
            <a:r>
              <a:rPr lang="id"/>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Constant di Class</a:t>
            </a:r>
            <a:endParaRPr/>
          </a:p>
        </p:txBody>
      </p:sp>
      <p:pic>
        <p:nvPicPr>
          <p:cNvPr id="315" name="Google Shape;315;p52"/>
          <p:cNvPicPr preferRelativeResize="0"/>
          <p:nvPr/>
        </p:nvPicPr>
        <p:blipFill>
          <a:blip r:embed="rId3">
            <a:alphaModFix/>
          </a:blip>
          <a:stretch>
            <a:fillRect/>
          </a:stretch>
        </p:blipFill>
        <p:spPr>
          <a:xfrm>
            <a:off x="152400" y="2006250"/>
            <a:ext cx="8801100" cy="29051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self Keyword</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Properties vs Constant</a:t>
            </a:r>
            <a:endParaRPr/>
          </a:p>
        </p:txBody>
      </p:sp>
      <p:sp>
        <p:nvSpPr>
          <p:cNvPr id="326" name="Google Shape;326;p5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properties yang terdapat di class akan secara otomatis dibuat per object, oleh karena itu untuk mengakses properties, kita perlu menggunakan object, atau jika dari dalam object tersebut sendiri, kita perlu menggunakan kata kunci this</a:t>
            </a:r>
            <a:endParaRPr/>
          </a:p>
          <a:p>
            <a:pPr indent="-311150" lvl="0" marL="457200" rtl="0" algn="l">
              <a:spcBef>
                <a:spcPts val="0"/>
              </a:spcBef>
              <a:spcAft>
                <a:spcPts val="0"/>
              </a:spcAft>
              <a:buSzPts val="1300"/>
              <a:buChar char="●"/>
            </a:pPr>
            <a:r>
              <a:rPr lang="id"/>
              <a:t>Sedangkan berbeda dengan constant, constant di class tidak akan dibuat per object. Constant itu hidupnya di class, bukan di object, oleh karena itu untuk mengaksesnya kita perlu menggunakan NamaClass::NAMA_CONSTANT</a:t>
            </a:r>
            <a:endParaRPr/>
          </a:p>
          <a:p>
            <a:pPr indent="-311150" lvl="0" marL="457200" rtl="0" algn="l">
              <a:spcBef>
                <a:spcPts val="0"/>
              </a:spcBef>
              <a:spcAft>
                <a:spcPts val="0"/>
              </a:spcAft>
              <a:buSzPts val="1300"/>
              <a:buChar char="●"/>
            </a:pPr>
            <a:r>
              <a:rPr lang="id"/>
              <a:t>Secara sederhana, properties akan dibuat satu per instance class (object), sedangkan constant dibuat satu per class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self Keyword</a:t>
            </a:r>
            <a:endParaRPr/>
          </a:p>
        </p:txBody>
      </p:sp>
      <p:sp>
        <p:nvSpPr>
          <p:cNvPr id="332" name="Google Shape;332;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di dalam class (misal di function) kita ingin mengakses constant, kita perlu mengakses menggunakan NamaClass::NAMA_CONSTANT</a:t>
            </a:r>
            <a:endParaRPr/>
          </a:p>
          <a:p>
            <a:pPr indent="-311150" lvl="0" marL="457200" rtl="0" algn="l">
              <a:spcBef>
                <a:spcPts val="0"/>
              </a:spcBef>
              <a:spcAft>
                <a:spcPts val="0"/>
              </a:spcAft>
              <a:buSzPts val="1300"/>
              <a:buChar char="●"/>
            </a:pPr>
            <a:r>
              <a:rPr lang="id"/>
              <a:t>Namun jika di dalam class yang sama, kita bisa menggunakan kata kunci self untuk mempermudah</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self Keyword</a:t>
            </a:r>
            <a:endParaRPr/>
          </a:p>
        </p:txBody>
      </p:sp>
      <p:pic>
        <p:nvPicPr>
          <p:cNvPr id="338" name="Google Shape;338;p56"/>
          <p:cNvPicPr preferRelativeResize="0"/>
          <p:nvPr/>
        </p:nvPicPr>
        <p:blipFill>
          <a:blip r:embed="rId3">
            <a:alphaModFix/>
          </a:blip>
          <a:stretch>
            <a:fillRect/>
          </a:stretch>
        </p:blipFill>
        <p:spPr>
          <a:xfrm>
            <a:off x="152400" y="2006250"/>
            <a:ext cx="8839200" cy="2779097"/>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a:t>
            </a:r>
            <a:endParaRPr/>
          </a:p>
        </p:txBody>
      </p:sp>
      <p:sp>
        <p:nvSpPr>
          <p:cNvPr id="349" name="Google Shape;349;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Object, maka kita seperti memanggil sebuah function, karena kita menggunakan kurung ()</a:t>
            </a:r>
            <a:endParaRPr/>
          </a:p>
          <a:p>
            <a:pPr indent="-311150" lvl="0" marL="457200" rtl="0" algn="l">
              <a:spcBef>
                <a:spcPts val="0"/>
              </a:spcBef>
              <a:spcAft>
                <a:spcPts val="0"/>
              </a:spcAft>
              <a:buSzPts val="1300"/>
              <a:buChar char="●"/>
            </a:pPr>
            <a:r>
              <a:rPr lang="id"/>
              <a:t>Di dalam class </a:t>
            </a:r>
            <a:r>
              <a:rPr lang="id"/>
              <a:t>PHP</a:t>
            </a:r>
            <a:r>
              <a:rPr lang="id"/>
              <a:t>, kita bisa membuat constructor, constructor adalah function  yang akan dipanggil saat pertama kali Object dibuat.</a:t>
            </a:r>
            <a:endParaRPr/>
          </a:p>
          <a:p>
            <a:pPr indent="-311150" lvl="0" marL="457200" rtl="0" algn="l">
              <a:spcBef>
                <a:spcPts val="0"/>
              </a:spcBef>
              <a:spcAft>
                <a:spcPts val="0"/>
              </a:spcAft>
              <a:buSzPts val="1300"/>
              <a:buChar char="●"/>
            </a:pPr>
            <a:r>
              <a:rPr lang="id"/>
              <a:t>Mirip seperti di function, kita bisa memberi parameter pada constructor</a:t>
            </a:r>
            <a:endParaRPr/>
          </a:p>
          <a:p>
            <a:pPr indent="-311150" lvl="0" marL="457200" rtl="0" algn="l">
              <a:spcBef>
                <a:spcPts val="0"/>
              </a:spcBef>
              <a:spcAft>
                <a:spcPts val="0"/>
              </a:spcAft>
              <a:buSzPts val="1300"/>
              <a:buChar char="●"/>
            </a:pPr>
            <a:r>
              <a:rPr lang="id"/>
              <a:t>Nama constructor di PHP haruslah __construct()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Constructor</a:t>
            </a:r>
            <a:endParaRPr/>
          </a:p>
        </p:txBody>
      </p:sp>
      <p:pic>
        <p:nvPicPr>
          <p:cNvPr id="355" name="Google Shape;355;p59"/>
          <p:cNvPicPr preferRelativeResize="0"/>
          <p:nvPr/>
        </p:nvPicPr>
        <p:blipFill>
          <a:blip r:embed="rId3">
            <a:alphaModFix/>
          </a:blip>
          <a:stretch>
            <a:fillRect/>
          </a:stretch>
        </p:blipFill>
        <p:spPr>
          <a:xfrm>
            <a:off x="152400" y="2006250"/>
            <a:ext cx="7419670" cy="2984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Constructor</a:t>
            </a:r>
            <a:endParaRPr/>
          </a:p>
        </p:txBody>
      </p:sp>
      <p:pic>
        <p:nvPicPr>
          <p:cNvPr id="361" name="Google Shape;361;p60"/>
          <p:cNvPicPr preferRelativeResize="0"/>
          <p:nvPr/>
        </p:nvPicPr>
        <p:blipFill>
          <a:blip r:embed="rId3">
            <a:alphaModFix/>
          </a:blip>
          <a:stretch>
            <a:fillRect/>
          </a:stretch>
        </p:blipFill>
        <p:spPr>
          <a:xfrm>
            <a:off x="152400" y="2006250"/>
            <a:ext cx="8496300" cy="2009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Destructor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Object Oriented Programming</a:t>
            </a:r>
            <a:endParaRPr/>
          </a:p>
          <a:p>
            <a:pPr indent="-311150" lvl="0" marL="457200" rtl="0" algn="l">
              <a:spcBef>
                <a:spcPts val="0"/>
              </a:spcBef>
              <a:spcAft>
                <a:spcPts val="0"/>
              </a:spcAft>
              <a:buSzPts val="1300"/>
              <a:buChar char="●"/>
            </a:pPr>
            <a:r>
              <a:rPr lang="id"/>
              <a:t>Class</a:t>
            </a:r>
            <a:endParaRPr/>
          </a:p>
          <a:p>
            <a:pPr indent="-311150" lvl="0" marL="457200" rtl="0" algn="l">
              <a:spcBef>
                <a:spcPts val="0"/>
              </a:spcBef>
              <a:spcAft>
                <a:spcPts val="0"/>
              </a:spcAft>
              <a:buSzPts val="1300"/>
              <a:buChar char="●"/>
            </a:pPr>
            <a:r>
              <a:rPr lang="id"/>
              <a:t>Inheritance, Polymorphism </a:t>
            </a:r>
            <a:endParaRPr/>
          </a:p>
          <a:p>
            <a:pPr indent="-311150" lvl="0" marL="457200" rtl="0" algn="l">
              <a:spcBef>
                <a:spcPts val="0"/>
              </a:spcBef>
              <a:spcAft>
                <a:spcPts val="0"/>
              </a:spcAft>
              <a:buSzPts val="1300"/>
              <a:buChar char="●"/>
            </a:pPr>
            <a:r>
              <a:rPr lang="id"/>
              <a:t>Interface</a:t>
            </a:r>
            <a:r>
              <a:rPr lang="id"/>
              <a:t>,</a:t>
            </a:r>
            <a:r>
              <a:rPr lang="id"/>
              <a:t> Trait</a:t>
            </a:r>
            <a:endParaRPr/>
          </a:p>
          <a:p>
            <a:pPr indent="-311150" lvl="0" marL="457200" rtl="0" algn="l">
              <a:spcBef>
                <a:spcPts val="0"/>
              </a:spcBef>
              <a:spcAft>
                <a:spcPts val="0"/>
              </a:spcAft>
              <a:buSzPts val="1300"/>
              <a:buChar char="●"/>
            </a:pPr>
            <a:r>
              <a:rPr lang="id"/>
              <a:t>Error</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Destructor</a:t>
            </a:r>
            <a:endParaRPr/>
          </a:p>
        </p:txBody>
      </p:sp>
      <p:sp>
        <p:nvSpPr>
          <p:cNvPr id="372" name="Google Shape;372;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Jika constructor adalah function yang akan dipanggil ketika object dibuat</a:t>
            </a:r>
            <a:endParaRPr/>
          </a:p>
          <a:p>
            <a:pPr indent="-311150" lvl="0" marL="457200" rtl="0" algn="l">
              <a:spcBef>
                <a:spcPts val="0"/>
              </a:spcBef>
              <a:spcAft>
                <a:spcPts val="0"/>
              </a:spcAft>
              <a:buSzPts val="1300"/>
              <a:buChar char="●"/>
            </a:pPr>
            <a:r>
              <a:rPr lang="id"/>
              <a:t>Destructor adalah function yang akan dipanggil ketika object dihapus dari memory</a:t>
            </a:r>
            <a:endParaRPr/>
          </a:p>
          <a:p>
            <a:pPr indent="-311150" lvl="0" marL="457200" rtl="0" algn="l">
              <a:spcBef>
                <a:spcPts val="0"/>
              </a:spcBef>
              <a:spcAft>
                <a:spcPts val="0"/>
              </a:spcAft>
              <a:buSzPts val="1300"/>
              <a:buChar char="●"/>
            </a:pPr>
            <a:r>
              <a:rPr lang="id"/>
              <a:t>Biasanya ketika object tersebut sudah tidak lagi digunakan, atau ketika aplikasi akan mati</a:t>
            </a:r>
            <a:endParaRPr/>
          </a:p>
          <a:p>
            <a:pPr indent="-311150" lvl="0" marL="457200" rtl="0" algn="l">
              <a:spcBef>
                <a:spcPts val="0"/>
              </a:spcBef>
              <a:spcAft>
                <a:spcPts val="0"/>
              </a:spcAft>
              <a:buSzPts val="1300"/>
              <a:buChar char="●"/>
            </a:pPr>
            <a:r>
              <a:rPr lang="id"/>
              <a:t>Untuk membuat function destructor, kita bisa menggunakan nama function __destruct()</a:t>
            </a:r>
            <a:endParaRPr/>
          </a:p>
          <a:p>
            <a:pPr indent="-311150" lvl="0" marL="457200" rtl="0" algn="l">
              <a:spcBef>
                <a:spcPts val="0"/>
              </a:spcBef>
              <a:spcAft>
                <a:spcPts val="0"/>
              </a:spcAft>
              <a:buSzPts val="1300"/>
              <a:buChar char="●"/>
            </a:pPr>
            <a:r>
              <a:rPr lang="id"/>
              <a:t>Khusus untuk destructor, kita tidak boleh menambahkan function argument</a:t>
            </a:r>
            <a:endParaRPr/>
          </a:p>
          <a:p>
            <a:pPr indent="-311150" lvl="0" marL="457200" rtl="0" algn="l">
              <a:spcBef>
                <a:spcPts val="0"/>
              </a:spcBef>
              <a:spcAft>
                <a:spcPts val="0"/>
              </a:spcAft>
              <a:buSzPts val="1300"/>
              <a:buChar char="●"/>
            </a:pPr>
            <a:r>
              <a:rPr lang="id"/>
              <a:t>Dalam penggunaan sehari-hari, ini misal cocok untuk menutup koneksi ke database atau menutup proses menulis ke file, sehingga tidak terjadi memory leak</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Destructor</a:t>
            </a:r>
            <a:endParaRPr/>
          </a:p>
        </p:txBody>
      </p:sp>
      <p:pic>
        <p:nvPicPr>
          <p:cNvPr id="378" name="Google Shape;378;p63"/>
          <p:cNvPicPr preferRelativeResize="0"/>
          <p:nvPr/>
        </p:nvPicPr>
        <p:blipFill>
          <a:blip r:embed="rId3">
            <a:alphaModFix/>
          </a:blip>
          <a:stretch>
            <a:fillRect/>
          </a:stretch>
        </p:blipFill>
        <p:spPr>
          <a:xfrm>
            <a:off x="152400" y="2006250"/>
            <a:ext cx="8839201" cy="201963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Inheritance</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Inheritance</a:t>
            </a:r>
            <a:endParaRPr/>
          </a:p>
        </p:txBody>
      </p:sp>
      <p:sp>
        <p:nvSpPr>
          <p:cNvPr id="389" name="Google Shape;389;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Inheritance atau pewarisan adalah kemampuan untuk menurunkan sebuah class ke class lain</a:t>
            </a:r>
            <a:endParaRPr/>
          </a:p>
          <a:p>
            <a:pPr indent="-311150" lvl="0" marL="457200" rtl="0" algn="l">
              <a:spcBef>
                <a:spcPts val="0"/>
              </a:spcBef>
              <a:spcAft>
                <a:spcPts val="0"/>
              </a:spcAft>
              <a:buSzPts val="1300"/>
              <a:buChar char="●"/>
            </a:pPr>
            <a:r>
              <a:rPr lang="id"/>
              <a:t>Dalam artian, kita bisa membuat class Parent dan class Child</a:t>
            </a:r>
            <a:endParaRPr/>
          </a:p>
          <a:p>
            <a:pPr indent="-311150" lvl="0" marL="457200" rtl="0" algn="l">
              <a:spcBef>
                <a:spcPts val="0"/>
              </a:spcBef>
              <a:spcAft>
                <a:spcPts val="0"/>
              </a:spcAft>
              <a:buSzPts val="1300"/>
              <a:buChar char="●"/>
            </a:pPr>
            <a:r>
              <a:rPr lang="id"/>
              <a:t>Class Child, hanya bisa punya satu class Parent, namun satu class Parent bisa punya banyak class Child</a:t>
            </a:r>
            <a:endParaRPr/>
          </a:p>
          <a:p>
            <a:pPr indent="-311150" lvl="0" marL="457200" rtl="0" algn="l">
              <a:spcBef>
                <a:spcPts val="0"/>
              </a:spcBef>
              <a:spcAft>
                <a:spcPts val="0"/>
              </a:spcAft>
              <a:buSzPts val="1300"/>
              <a:buChar char="●"/>
            </a:pPr>
            <a:r>
              <a:rPr lang="id"/>
              <a:t>Saat sebuah class diturunkan, maka semua properties dan function yang ada di class Parent, secara otomatis akan dimiliki oleh class Child</a:t>
            </a:r>
            <a:endParaRPr/>
          </a:p>
          <a:p>
            <a:pPr indent="-311150" lvl="0" marL="457200" rtl="0" algn="l">
              <a:spcBef>
                <a:spcPts val="0"/>
              </a:spcBef>
              <a:spcAft>
                <a:spcPts val="0"/>
              </a:spcAft>
              <a:buSzPts val="1300"/>
              <a:buChar char="●"/>
            </a:pPr>
            <a:r>
              <a:rPr lang="id"/>
              <a:t>Untuk melakukan pewarisan, di class Child, kita harus menggunakan kata kunci extends lalu diikuti dengan nama class parent nya.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395" name="Google Shape;395;p66"/>
          <p:cNvPicPr preferRelativeResize="0"/>
          <p:nvPr/>
        </p:nvPicPr>
        <p:blipFill>
          <a:blip r:embed="rId3">
            <a:alphaModFix/>
          </a:blip>
          <a:stretch>
            <a:fillRect/>
          </a:stretch>
        </p:blipFill>
        <p:spPr>
          <a:xfrm>
            <a:off x="152400" y="2006250"/>
            <a:ext cx="6212866" cy="29848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Method Parent</a:t>
            </a:r>
            <a:endParaRPr/>
          </a:p>
        </p:txBody>
      </p:sp>
      <p:pic>
        <p:nvPicPr>
          <p:cNvPr id="401" name="Google Shape;401;p67"/>
          <p:cNvPicPr preferRelativeResize="0"/>
          <p:nvPr/>
        </p:nvPicPr>
        <p:blipFill>
          <a:blip r:embed="rId3">
            <a:alphaModFix/>
          </a:blip>
          <a:stretch>
            <a:fillRect/>
          </a:stretch>
        </p:blipFill>
        <p:spPr>
          <a:xfrm>
            <a:off x="152400" y="2006250"/>
            <a:ext cx="8324850" cy="26384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Namespace</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Namespace</a:t>
            </a:r>
            <a:endParaRPr/>
          </a:p>
        </p:txBody>
      </p:sp>
      <p:sp>
        <p:nvSpPr>
          <p:cNvPr id="412" name="Google Shape;412;p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aplikasi, bisa dipastikan kita akan banyak sekali membuat class</a:t>
            </a:r>
            <a:endParaRPr/>
          </a:p>
          <a:p>
            <a:pPr indent="-311150" lvl="0" marL="457200" rtl="0" algn="l">
              <a:spcBef>
                <a:spcPts val="0"/>
              </a:spcBef>
              <a:spcAft>
                <a:spcPts val="0"/>
              </a:spcAft>
              <a:buSzPts val="1300"/>
              <a:buChar char="●"/>
            </a:pPr>
            <a:r>
              <a:rPr lang="id"/>
              <a:t>Jika class terlalu banyak, kadang akan menyulitkan kita untuk mencari atau mengklasifikasikan jenis-jenis class</a:t>
            </a:r>
            <a:endParaRPr/>
          </a:p>
          <a:p>
            <a:pPr indent="-311150" lvl="0" marL="457200" rtl="0" algn="l">
              <a:spcBef>
                <a:spcPts val="0"/>
              </a:spcBef>
              <a:spcAft>
                <a:spcPts val="0"/>
              </a:spcAft>
              <a:buSzPts val="1300"/>
              <a:buChar char="●"/>
            </a:pPr>
            <a:r>
              <a:rPr lang="id"/>
              <a:t>PHP memiliki fitur namespace, dimana kita bisa menyimpan class-class kita di dalam namespace</a:t>
            </a:r>
            <a:endParaRPr/>
          </a:p>
          <a:p>
            <a:pPr indent="-311150" lvl="0" marL="457200" rtl="0" algn="l">
              <a:spcBef>
                <a:spcPts val="0"/>
              </a:spcBef>
              <a:spcAft>
                <a:spcPts val="0"/>
              </a:spcAft>
              <a:buSzPts val="1300"/>
              <a:buChar char="●"/>
            </a:pPr>
            <a:r>
              <a:rPr lang="id"/>
              <a:t>Namespace bisa nested, dan jika kita ingin mengakses class yang terdapat di namespace, kita perlu menyebutkan nama namespace nya</a:t>
            </a:r>
            <a:endParaRPr/>
          </a:p>
          <a:p>
            <a:pPr indent="-311150" lvl="0" marL="457200" rtl="0" algn="l">
              <a:spcBef>
                <a:spcPts val="0"/>
              </a:spcBef>
              <a:spcAft>
                <a:spcPts val="0"/>
              </a:spcAft>
              <a:buSzPts val="1300"/>
              <a:buChar char="●"/>
            </a:pPr>
            <a:r>
              <a:rPr lang="id"/>
              <a:t>Namespace bagus ketika kita punya beberapa class yang sama, dengan menggunakan namespace nama class sama tidak akan menjadikan error di PHP</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Namespace</a:t>
            </a:r>
            <a:endParaRPr/>
          </a:p>
        </p:txBody>
      </p:sp>
      <p:pic>
        <p:nvPicPr>
          <p:cNvPr id="418" name="Google Shape;418;p70"/>
          <p:cNvPicPr preferRelativeResize="0"/>
          <p:nvPr/>
        </p:nvPicPr>
        <p:blipFill>
          <a:blip r:embed="rId3">
            <a:alphaModFix/>
          </a:blip>
          <a:stretch>
            <a:fillRect/>
          </a:stretch>
        </p:blipFill>
        <p:spPr>
          <a:xfrm>
            <a:off x="152400" y="2006250"/>
            <a:ext cx="8349401" cy="2984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Membuat Namespace</a:t>
            </a:r>
            <a:endParaRPr/>
          </a:p>
        </p:txBody>
      </p:sp>
      <p:sp>
        <p:nvSpPr>
          <p:cNvPr id="424" name="Google Shape;424;p7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Untuk membuat namespace, kita bisa menggunakan kata kunci namespace</a:t>
            </a:r>
            <a:endParaRPr/>
          </a:p>
          <a:p>
            <a:pPr indent="-311150" lvl="0" marL="457200" rtl="0" algn="l">
              <a:spcBef>
                <a:spcPts val="0"/>
              </a:spcBef>
              <a:spcAft>
                <a:spcPts val="0"/>
              </a:spcAft>
              <a:buSzPts val="1300"/>
              <a:buChar char="●"/>
            </a:pPr>
            <a:r>
              <a:rPr lang="id"/>
              <a:t>Jika kita ingin membuat sub namespace, kita cukup gunakan karakter \ setelah namespace sebelumnya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OOP</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Namespace</a:t>
            </a:r>
            <a:endParaRPr/>
          </a:p>
        </p:txBody>
      </p:sp>
      <p:pic>
        <p:nvPicPr>
          <p:cNvPr id="430" name="Google Shape;430;p72"/>
          <p:cNvPicPr preferRelativeResize="0"/>
          <p:nvPr/>
        </p:nvPicPr>
        <p:blipFill>
          <a:blip r:embed="rId3">
            <a:alphaModFix/>
          </a:blip>
          <a:stretch>
            <a:fillRect/>
          </a:stretch>
        </p:blipFill>
        <p:spPr>
          <a:xfrm>
            <a:off x="152400" y="2006250"/>
            <a:ext cx="6202204" cy="29848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Object dari Namespace</a:t>
            </a:r>
            <a:endParaRPr/>
          </a:p>
        </p:txBody>
      </p:sp>
      <p:pic>
        <p:nvPicPr>
          <p:cNvPr id="436" name="Google Shape;436;p73"/>
          <p:cNvPicPr preferRelativeResize="0"/>
          <p:nvPr/>
        </p:nvPicPr>
        <p:blipFill>
          <a:blip r:embed="rId3">
            <a:alphaModFix/>
          </a:blip>
          <a:stretch>
            <a:fillRect/>
          </a:stretch>
        </p:blipFill>
        <p:spPr>
          <a:xfrm>
            <a:off x="152400" y="2006250"/>
            <a:ext cx="8839200" cy="18102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dan Constant di Namespace</a:t>
            </a:r>
            <a:endParaRPr/>
          </a:p>
        </p:txBody>
      </p:sp>
      <p:sp>
        <p:nvSpPr>
          <p:cNvPr id="442" name="Google Shape;442;p7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class, kita juga menggunakan function dan constant di namespace</a:t>
            </a:r>
            <a:endParaRPr/>
          </a:p>
          <a:p>
            <a:pPr indent="-311150" lvl="0" marL="457200" rtl="0" algn="l">
              <a:spcBef>
                <a:spcPts val="0"/>
              </a:spcBef>
              <a:spcAft>
                <a:spcPts val="0"/>
              </a:spcAft>
              <a:buSzPts val="1300"/>
              <a:buChar char="●"/>
            </a:pPr>
            <a:r>
              <a:rPr lang="id"/>
              <a:t>Dan jika kita ingin menggunakan function atau constant tersebut, kita bisa menggunakannya dengan diawali dengan nama namespace nya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dan Constant di Namespace</a:t>
            </a:r>
            <a:endParaRPr/>
          </a:p>
        </p:txBody>
      </p:sp>
      <p:pic>
        <p:nvPicPr>
          <p:cNvPr id="448" name="Google Shape;448;p75"/>
          <p:cNvPicPr preferRelativeResize="0"/>
          <p:nvPr/>
        </p:nvPicPr>
        <p:blipFill>
          <a:blip r:embed="rId3">
            <a:alphaModFix/>
          </a:blip>
          <a:stretch>
            <a:fillRect/>
          </a:stretch>
        </p:blipFill>
        <p:spPr>
          <a:xfrm>
            <a:off x="152400" y="2006250"/>
            <a:ext cx="7877175" cy="2971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Namespace</a:t>
            </a:r>
            <a:endParaRPr/>
          </a:p>
        </p:txBody>
      </p:sp>
      <p:sp>
        <p:nvSpPr>
          <p:cNvPr id="454" name="Google Shape;454;p7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saat kita membuat kode di PHP sebenarnya itu disimpan di global namespace</a:t>
            </a:r>
            <a:endParaRPr/>
          </a:p>
          <a:p>
            <a:pPr indent="-311150" lvl="0" marL="457200" rtl="0" algn="l">
              <a:spcBef>
                <a:spcPts val="0"/>
              </a:spcBef>
              <a:spcAft>
                <a:spcPts val="0"/>
              </a:spcAft>
              <a:buSzPts val="1300"/>
              <a:buChar char="●"/>
            </a:pPr>
            <a:r>
              <a:rPr lang="id"/>
              <a:t>Global namespace adalah namespace yang tidak memiliki nama namespace</a:t>
            </a:r>
            <a:endParaRPr/>
          </a:p>
          <a:p>
            <a:pPr indent="0" lvl="0" marL="0" rtl="0" algn="l">
              <a:spcBef>
                <a:spcPts val="1600"/>
              </a:spcBef>
              <a:spcAft>
                <a:spcPts val="1600"/>
              </a:spcAft>
              <a:buNone/>
            </a:pPr>
            <a:r>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Namespace</a:t>
            </a:r>
            <a:endParaRPr/>
          </a:p>
        </p:txBody>
      </p:sp>
      <p:pic>
        <p:nvPicPr>
          <p:cNvPr id="460" name="Google Shape;460;p77"/>
          <p:cNvPicPr preferRelativeResize="0"/>
          <p:nvPr/>
        </p:nvPicPr>
        <p:blipFill>
          <a:blip r:embed="rId3">
            <a:alphaModFix/>
          </a:blip>
          <a:stretch>
            <a:fillRect/>
          </a:stretch>
        </p:blipFill>
        <p:spPr>
          <a:xfrm>
            <a:off x="152400" y="2006250"/>
            <a:ext cx="8029575" cy="20193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Import</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use Keyword</a:t>
            </a:r>
            <a:endParaRPr/>
          </a:p>
        </p:txBody>
      </p:sp>
      <p:sp>
        <p:nvSpPr>
          <p:cNvPr id="471" name="Google Shape;471;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tahu bahwa untuk menggunakan class, function atau constant di namespace kita perlu menyebutkan nama namespace nya di awal</a:t>
            </a:r>
            <a:endParaRPr/>
          </a:p>
          <a:p>
            <a:pPr indent="-311150" lvl="0" marL="457200" rtl="0" algn="l">
              <a:spcBef>
                <a:spcPts val="0"/>
              </a:spcBef>
              <a:spcAft>
                <a:spcPts val="0"/>
              </a:spcAft>
              <a:buSzPts val="1300"/>
              <a:buChar char="●"/>
            </a:pPr>
            <a:r>
              <a:rPr lang="id"/>
              <a:t>Jika terlalu sering menggunakan class, function atau constant yang sama, maka terlalu banyak duplikasi dengan menyebut namespace yang sama berkali-kali</a:t>
            </a:r>
            <a:endParaRPr/>
          </a:p>
          <a:p>
            <a:pPr indent="-311150" lvl="0" marL="457200" rtl="0" algn="l">
              <a:spcBef>
                <a:spcPts val="0"/>
              </a:spcBef>
              <a:spcAft>
                <a:spcPts val="0"/>
              </a:spcAft>
              <a:buSzPts val="1300"/>
              <a:buChar char="●"/>
            </a:pPr>
            <a:r>
              <a:rPr lang="id"/>
              <a:t>Hal ini bisa kita hindari dengan cara mengimport class, function atau constant tersebut dengan menggunakan kata kunci use</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use Keyword</a:t>
            </a:r>
            <a:endParaRPr/>
          </a:p>
        </p:txBody>
      </p:sp>
      <p:pic>
        <p:nvPicPr>
          <p:cNvPr id="477" name="Google Shape;477;p80"/>
          <p:cNvPicPr preferRelativeResize="0"/>
          <p:nvPr/>
        </p:nvPicPr>
        <p:blipFill>
          <a:blip r:embed="rId3">
            <a:alphaModFix/>
          </a:blip>
          <a:stretch>
            <a:fillRect/>
          </a:stretch>
        </p:blipFill>
        <p:spPr>
          <a:xfrm>
            <a:off x="152400" y="2006250"/>
            <a:ext cx="7122350" cy="2984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Alias</a:t>
            </a:r>
            <a:endParaRPr/>
          </a:p>
        </p:txBody>
      </p:sp>
      <p:sp>
        <p:nvSpPr>
          <p:cNvPr id="483" name="Google Shape;483;p8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menggunakan use, artinya kita tidak perlu lagi menggunakan nama namespace diawal class ketika kita ingin membuat class tersebut</a:t>
            </a:r>
            <a:endParaRPr/>
          </a:p>
          <a:p>
            <a:pPr indent="-311150" lvl="0" marL="457200" rtl="0" algn="l">
              <a:spcBef>
                <a:spcPts val="0"/>
              </a:spcBef>
              <a:spcAft>
                <a:spcPts val="0"/>
              </a:spcAft>
              <a:buSzPts val="1300"/>
              <a:buChar char="●"/>
            </a:pPr>
            <a:r>
              <a:rPr lang="id"/>
              <a:t>Namun bagaimana jika kita ternyata nama class nya sama?</a:t>
            </a:r>
            <a:endParaRPr/>
          </a:p>
          <a:p>
            <a:pPr indent="-311150" lvl="0" marL="457200" rtl="0" algn="l">
              <a:spcBef>
                <a:spcPts val="0"/>
              </a:spcBef>
              <a:spcAft>
                <a:spcPts val="0"/>
              </a:spcAft>
              <a:buSzPts val="1300"/>
              <a:buChar char="●"/>
            </a:pPr>
            <a:r>
              <a:rPr lang="id"/>
              <a:t>Untungnya PHP memiliki fitur yang namanya alias</a:t>
            </a:r>
            <a:endParaRPr/>
          </a:p>
          <a:p>
            <a:pPr indent="-311150" lvl="0" marL="457200" rtl="0" algn="l">
              <a:spcBef>
                <a:spcPts val="0"/>
              </a:spcBef>
              <a:spcAft>
                <a:spcPts val="0"/>
              </a:spcAft>
              <a:buSzPts val="1300"/>
              <a:buChar char="●"/>
            </a:pPr>
            <a:r>
              <a:rPr lang="id"/>
              <a:t>Alias adalah kemampuan membuat nama lain dari class, function atau constant yang ada</a:t>
            </a:r>
            <a:endParaRPr/>
          </a:p>
          <a:p>
            <a:pPr indent="-311150" lvl="0" marL="457200" rtl="0" algn="l">
              <a:spcBef>
                <a:spcPts val="0"/>
              </a:spcBef>
              <a:spcAft>
                <a:spcPts val="0"/>
              </a:spcAft>
              <a:buSzPts val="1300"/>
              <a:buChar char="●"/>
            </a:pPr>
            <a:r>
              <a:rPr lang="id"/>
              <a:t>Kita bisa menggunakan kata kunci as setelah melakukan use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 Oriented Programming?</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Oriented Programming adalah sudut pandang bahasa pemrograman yang berkonsep “objek”</a:t>
            </a:r>
            <a:endParaRPr/>
          </a:p>
          <a:p>
            <a:pPr indent="-311150" lvl="0" marL="457200" rtl="0" algn="l">
              <a:spcBef>
                <a:spcPts val="0"/>
              </a:spcBef>
              <a:spcAft>
                <a:spcPts val="0"/>
              </a:spcAft>
              <a:buSzPts val="1300"/>
              <a:buChar char="●"/>
            </a:pPr>
            <a:r>
              <a:rPr lang="id"/>
              <a:t>Ada banyak sudut pandang bahasa pemrograman, namun OOP adalah yang sangat populer saat ini.</a:t>
            </a:r>
            <a:endParaRPr/>
          </a:p>
          <a:p>
            <a:pPr indent="-311150" lvl="0" marL="457200" rtl="0" algn="l">
              <a:spcBef>
                <a:spcPts val="0"/>
              </a:spcBef>
              <a:spcAft>
                <a:spcPts val="0"/>
              </a:spcAft>
              <a:buSzPts val="1300"/>
              <a:buChar char="●"/>
            </a:pPr>
            <a:r>
              <a:rPr lang="id"/>
              <a:t>Ada beberapa istilah yang perlu dimengerti dalam OOP, yaitu: Object dan Class</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Alias</a:t>
            </a:r>
            <a:endParaRPr/>
          </a:p>
        </p:txBody>
      </p:sp>
      <p:pic>
        <p:nvPicPr>
          <p:cNvPr id="489" name="Google Shape;489;p82"/>
          <p:cNvPicPr preferRelativeResize="0"/>
          <p:nvPr/>
        </p:nvPicPr>
        <p:blipFill>
          <a:blip r:embed="rId3">
            <a:alphaModFix/>
          </a:blip>
          <a:stretch>
            <a:fillRect/>
          </a:stretch>
        </p:blipFill>
        <p:spPr>
          <a:xfrm>
            <a:off x="152400" y="2006250"/>
            <a:ext cx="7796010" cy="2984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Group use Declaration</a:t>
            </a:r>
            <a:endParaRPr/>
          </a:p>
        </p:txBody>
      </p:sp>
      <p:sp>
        <p:nvSpPr>
          <p:cNvPr id="495" name="Google Shape;495;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melakukan import banyak hal di satu namespace yang sama</a:t>
            </a:r>
            <a:endParaRPr/>
          </a:p>
          <a:p>
            <a:pPr indent="-311150" lvl="0" marL="457200" rtl="0" algn="l">
              <a:spcBef>
                <a:spcPts val="0"/>
              </a:spcBef>
              <a:spcAft>
                <a:spcPts val="0"/>
              </a:spcAft>
              <a:buSzPts val="1300"/>
              <a:buChar char="●"/>
            </a:pPr>
            <a:r>
              <a:rPr lang="id"/>
              <a:t>PHP memiliki fitur grup use, dimana kita bisa import beberapa class, function atau constant dalam satu perintah use</a:t>
            </a:r>
            <a:endParaRPr/>
          </a:p>
          <a:p>
            <a:pPr indent="-311150" lvl="0" marL="457200" rtl="0" algn="l">
              <a:spcBef>
                <a:spcPts val="0"/>
              </a:spcBef>
              <a:spcAft>
                <a:spcPts val="0"/>
              </a:spcAft>
              <a:buSzPts val="1300"/>
              <a:buChar char="●"/>
            </a:pPr>
            <a:r>
              <a:rPr lang="id"/>
              <a:t>Untuk melakukan itu, kita bisa menggunakan kurung { }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Group use Declaration</a:t>
            </a:r>
            <a:endParaRPr/>
          </a:p>
        </p:txBody>
      </p:sp>
      <p:pic>
        <p:nvPicPr>
          <p:cNvPr id="501" name="Google Shape;501;p84"/>
          <p:cNvPicPr preferRelativeResize="0"/>
          <p:nvPr/>
        </p:nvPicPr>
        <p:blipFill>
          <a:blip r:embed="rId3">
            <a:alphaModFix/>
          </a:blip>
          <a:stretch>
            <a:fillRect/>
          </a:stretch>
        </p:blipFill>
        <p:spPr>
          <a:xfrm>
            <a:off x="152400" y="2006250"/>
            <a:ext cx="8487354" cy="298484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Visibility</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Visibility</a:t>
            </a:r>
            <a:endParaRPr/>
          </a:p>
        </p:txBody>
      </p:sp>
      <p:sp>
        <p:nvSpPr>
          <p:cNvPr id="512" name="Google Shape;512;p8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Visibility / </a:t>
            </a:r>
            <a:r>
              <a:rPr lang="id"/>
              <a:t>Access modifier adalah kemampuan properties, function dan constant dapat diakses dari mana saja</a:t>
            </a:r>
            <a:endParaRPr/>
          </a:p>
          <a:p>
            <a:pPr indent="-311150" lvl="0" marL="457200" rtl="0" algn="l">
              <a:spcBef>
                <a:spcPts val="0"/>
              </a:spcBef>
              <a:spcAft>
                <a:spcPts val="0"/>
              </a:spcAft>
              <a:buSzPts val="1300"/>
              <a:buChar char="●"/>
            </a:pPr>
            <a:r>
              <a:rPr lang="id"/>
              <a:t>Secara default, properties, function dan constant yang kita buat di dalam class bisa diakses dari mana saja, atau artinya dia adalah public</a:t>
            </a:r>
            <a:endParaRPr/>
          </a:p>
          <a:p>
            <a:pPr indent="-311150" lvl="0" marL="457200" rtl="0" algn="l">
              <a:spcBef>
                <a:spcPts val="0"/>
              </a:spcBef>
              <a:spcAft>
                <a:spcPts val="0"/>
              </a:spcAft>
              <a:buSzPts val="1300"/>
              <a:buChar char="●"/>
            </a:pPr>
            <a:r>
              <a:rPr lang="id"/>
              <a:t>Selain public, masih ada beberapa visibility lainnya</a:t>
            </a:r>
            <a:endParaRPr/>
          </a:p>
          <a:p>
            <a:pPr indent="-311150" lvl="0" marL="457200" rtl="0" algn="l">
              <a:spcBef>
                <a:spcPts val="0"/>
              </a:spcBef>
              <a:spcAft>
                <a:spcPts val="0"/>
              </a:spcAft>
              <a:buSzPts val="1300"/>
              <a:buChar char="●"/>
            </a:pPr>
            <a:r>
              <a:rPr lang="id"/>
              <a:t>Secara default kata kunci var untuk properties adalah sifatnya public</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Access Level</a:t>
            </a:r>
            <a:endParaRPr/>
          </a:p>
        </p:txBody>
      </p:sp>
      <p:graphicFrame>
        <p:nvGraphicFramePr>
          <p:cNvPr id="518" name="Google Shape;518;p87"/>
          <p:cNvGraphicFramePr/>
          <p:nvPr/>
        </p:nvGraphicFramePr>
        <p:xfrm>
          <a:off x="954300" y="2107600"/>
          <a:ext cx="3000000" cy="3000000"/>
        </p:xfrm>
        <a:graphic>
          <a:graphicData uri="http://schemas.openxmlformats.org/drawingml/2006/table">
            <a:tbl>
              <a:tblPr>
                <a:noFill/>
                <a:tableStyleId>{ABE57E22-FCCE-42F9-A337-83F9BAD21BAD}</a:tableStyleId>
              </a:tblPr>
              <a:tblGrid>
                <a:gridCol w="1447800"/>
                <a:gridCol w="1447800"/>
                <a:gridCol w="1447800"/>
                <a:gridCol w="1447800"/>
              </a:tblGrid>
              <a:tr h="381000">
                <a:tc>
                  <a:txBody>
                    <a:bodyPr/>
                    <a:lstStyle/>
                    <a:p>
                      <a:pPr indent="0" lvl="0" marL="0" rtl="0" algn="l">
                        <a:spcBef>
                          <a:spcPts val="0"/>
                        </a:spcBef>
                        <a:spcAft>
                          <a:spcPts val="0"/>
                        </a:spcAft>
                        <a:buNone/>
                      </a:pPr>
                      <a:r>
                        <a:rPr lang="id"/>
                        <a:t>Modifier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Class</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Subclass</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World</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public</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r>
              <a:tr h="381000">
                <a:tc>
                  <a:txBody>
                    <a:bodyPr/>
                    <a:lstStyle/>
                    <a:p>
                      <a:pPr indent="0" lvl="0" marL="0" rtl="0" algn="l">
                        <a:spcBef>
                          <a:spcPts val="0"/>
                        </a:spcBef>
                        <a:spcAft>
                          <a:spcPts val="0"/>
                        </a:spcAft>
                        <a:buNone/>
                      </a:pPr>
                      <a:r>
                        <a:rPr lang="id"/>
                        <a:t>protected</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N</a:t>
                      </a:r>
                      <a:endParaRPr/>
                    </a:p>
                  </a:txBody>
                  <a:tcPr marT="91425" marB="91425" marR="91425" marL="91425"/>
                </a:tc>
              </a:tr>
              <a:tr h="381000">
                <a:tc>
                  <a:txBody>
                    <a:bodyPr/>
                    <a:lstStyle/>
                    <a:p>
                      <a:pPr indent="0" lvl="0" marL="0" rtl="0" algn="l">
                        <a:spcBef>
                          <a:spcPts val="0"/>
                        </a:spcBef>
                        <a:spcAft>
                          <a:spcPts val="0"/>
                        </a:spcAft>
                        <a:buNone/>
                      </a:pPr>
                      <a:r>
                        <a:rPr lang="id"/>
                        <a:t>private</a:t>
                      </a:r>
                      <a:endParaRPr/>
                    </a:p>
                  </a:txBody>
                  <a:tcPr marT="91425" marB="91425" marR="91425" marL="91425"/>
                </a:tc>
                <a:tc>
                  <a:txBody>
                    <a:bodyPr/>
                    <a:lstStyle/>
                    <a:p>
                      <a:pPr indent="0" lvl="0" marL="0" rtl="0" algn="l">
                        <a:spcBef>
                          <a:spcPts val="0"/>
                        </a:spcBef>
                        <a:spcAft>
                          <a:spcPts val="0"/>
                        </a:spcAft>
                        <a:buNone/>
                      </a:pPr>
                      <a:r>
                        <a:rPr lang="id"/>
                        <a:t>Y</a:t>
                      </a:r>
                      <a:endParaRPr/>
                    </a:p>
                  </a:txBody>
                  <a:tcPr marT="91425" marB="91425" marR="91425" marL="91425"/>
                </a:tc>
                <a:tc>
                  <a:txBody>
                    <a:bodyPr/>
                    <a:lstStyle/>
                    <a:p>
                      <a:pPr indent="0" lvl="0" marL="0" rtl="0" algn="l">
                        <a:spcBef>
                          <a:spcPts val="0"/>
                        </a:spcBef>
                        <a:spcAft>
                          <a:spcPts val="0"/>
                        </a:spcAft>
                        <a:buNone/>
                      </a:pPr>
                      <a:r>
                        <a:rPr lang="id"/>
                        <a:t>N</a:t>
                      </a:r>
                      <a:endParaRPr/>
                    </a:p>
                  </a:txBody>
                  <a:tcPr marT="91425" marB="91425" marR="91425" marL="91425"/>
                </a:tc>
                <a:tc>
                  <a:txBody>
                    <a:bodyPr/>
                    <a:lstStyle/>
                    <a:p>
                      <a:pPr indent="0" lvl="0" marL="0" rtl="0" algn="l">
                        <a:spcBef>
                          <a:spcPts val="0"/>
                        </a:spcBef>
                        <a:spcAft>
                          <a:spcPts val="0"/>
                        </a:spcAft>
                        <a:buNone/>
                      </a:pPr>
                      <a:r>
                        <a:rPr lang="id"/>
                        <a:t>N</a:t>
                      </a:r>
                      <a:endParaRPr/>
                    </a:p>
                  </a:txBody>
                  <a:tcPr marT="91425" marB="91425" marR="91425" marL="91425"/>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Class Product</a:t>
            </a:r>
            <a:endParaRPr/>
          </a:p>
        </p:txBody>
      </p:sp>
      <p:pic>
        <p:nvPicPr>
          <p:cNvPr id="524" name="Google Shape;524;p88"/>
          <p:cNvPicPr preferRelativeResize="0"/>
          <p:nvPr/>
        </p:nvPicPr>
        <p:blipFill>
          <a:blip r:embed="rId3">
            <a:alphaModFix/>
          </a:blip>
          <a:stretch>
            <a:fillRect/>
          </a:stretch>
        </p:blipFill>
        <p:spPr>
          <a:xfrm>
            <a:off x="152400" y="2006250"/>
            <a:ext cx="6144570" cy="298485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Menggunakan Product</a:t>
            </a:r>
            <a:endParaRPr/>
          </a:p>
        </p:txBody>
      </p:sp>
      <p:pic>
        <p:nvPicPr>
          <p:cNvPr id="530" name="Google Shape;530;p89"/>
          <p:cNvPicPr preferRelativeResize="0"/>
          <p:nvPr/>
        </p:nvPicPr>
        <p:blipFill>
          <a:blip r:embed="rId3">
            <a:alphaModFix/>
          </a:blip>
          <a:stretch>
            <a:fillRect/>
          </a:stretch>
        </p:blipFill>
        <p:spPr>
          <a:xfrm>
            <a:off x="152400" y="2006250"/>
            <a:ext cx="7018225" cy="298485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Overriding</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r>
              <a:rPr lang="id"/>
              <a:t> Overriding</a:t>
            </a:r>
            <a:endParaRPr/>
          </a:p>
        </p:txBody>
      </p:sp>
      <p:sp>
        <p:nvSpPr>
          <p:cNvPr id="541" name="Google Shape;541;p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overriding adalah kemampuan mendeklarasikan ulang function di child class, yang sudah ada di parent class</a:t>
            </a:r>
            <a:endParaRPr/>
          </a:p>
          <a:p>
            <a:pPr indent="-311150" lvl="0" marL="457200" rtl="0" algn="l">
              <a:spcBef>
                <a:spcPts val="0"/>
              </a:spcBef>
              <a:spcAft>
                <a:spcPts val="0"/>
              </a:spcAft>
              <a:buSzPts val="1300"/>
              <a:buChar char="●"/>
            </a:pPr>
            <a:r>
              <a:rPr lang="id"/>
              <a:t>Saat kita melakukan proses overriding tersebut, secara otomatis ketika kita membuat object dari class child, function yang di class parent tidak bisa diakses lagi</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Object?</a:t>
            </a:r>
            <a:endParaRPr/>
          </a:p>
        </p:txBody>
      </p:sp>
      <p:sp>
        <p:nvSpPr>
          <p:cNvPr id="129" name="Google Shape;129;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Object adalah data yang berisi field / properties / attributes dan method / function / behavior</a:t>
            </a:r>
            <a:endParaRPr/>
          </a:p>
          <a:p>
            <a:pPr indent="0" lvl="0" marL="0" rtl="0" algn="l">
              <a:spcBef>
                <a:spcPts val="1600"/>
              </a:spcBef>
              <a:spcAft>
                <a:spcPts val="1600"/>
              </a:spcAft>
              <a:buNone/>
            </a:pPr>
            <a:r>
              <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Method Overriding</a:t>
            </a:r>
            <a:endParaRPr/>
          </a:p>
        </p:txBody>
      </p:sp>
      <p:pic>
        <p:nvPicPr>
          <p:cNvPr id="547" name="Google Shape;547;p92"/>
          <p:cNvPicPr preferRelativeResize="0"/>
          <p:nvPr/>
        </p:nvPicPr>
        <p:blipFill>
          <a:blip r:embed="rId3">
            <a:alphaModFix/>
          </a:blip>
          <a:stretch>
            <a:fillRect/>
          </a:stretch>
        </p:blipFill>
        <p:spPr>
          <a:xfrm>
            <a:off x="152400" y="2006250"/>
            <a:ext cx="4943348" cy="298485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Function Overriding</a:t>
            </a:r>
            <a:endParaRPr/>
          </a:p>
        </p:txBody>
      </p:sp>
      <p:pic>
        <p:nvPicPr>
          <p:cNvPr id="553" name="Google Shape;553;p93"/>
          <p:cNvPicPr preferRelativeResize="0"/>
          <p:nvPr/>
        </p:nvPicPr>
        <p:blipFill>
          <a:blip r:embed="rId3">
            <a:alphaModFix/>
          </a:blip>
          <a:stretch>
            <a:fillRect/>
          </a:stretch>
        </p:blipFill>
        <p:spPr>
          <a:xfrm>
            <a:off x="152400" y="2006250"/>
            <a:ext cx="8229600" cy="26479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9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parent Keyword</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parent</a:t>
            </a:r>
            <a:r>
              <a:rPr lang="id"/>
              <a:t> Keyword</a:t>
            </a:r>
            <a:endParaRPr/>
          </a:p>
        </p:txBody>
      </p:sp>
      <p:sp>
        <p:nvSpPr>
          <p:cNvPr id="564" name="Google Shape;564;p9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mengakses function yang terdapat di class parent yang sudah terlanjur kita override di class child</a:t>
            </a:r>
            <a:endParaRPr/>
          </a:p>
          <a:p>
            <a:pPr indent="-311150" lvl="0" marL="457200" rtl="0" algn="l">
              <a:spcBef>
                <a:spcPts val="0"/>
              </a:spcBef>
              <a:spcAft>
                <a:spcPts val="0"/>
              </a:spcAft>
              <a:buSzPts val="1300"/>
              <a:buChar char="●"/>
            </a:pPr>
            <a:r>
              <a:rPr lang="id"/>
              <a:t>Untuk mengakses function milik class parent, kita bisa menggunakan kata kunci parent</a:t>
            </a:r>
            <a:endParaRPr/>
          </a:p>
          <a:p>
            <a:pPr indent="-311150" lvl="0" marL="457200" rtl="0" algn="l">
              <a:spcBef>
                <a:spcPts val="0"/>
              </a:spcBef>
              <a:spcAft>
                <a:spcPts val="0"/>
              </a:spcAft>
              <a:buSzPts val="1300"/>
              <a:buChar char="●"/>
            </a:pPr>
            <a:r>
              <a:rPr lang="id"/>
              <a:t>Sederhananya, parent digunakan untuk mengakses class parent</a:t>
            </a:r>
            <a:endParaRPr/>
          </a:p>
          <a:p>
            <a:pPr indent="0" lvl="0" marL="0" rtl="0" algn="l">
              <a:spcBef>
                <a:spcPts val="1600"/>
              </a:spcBef>
              <a:spcAft>
                <a:spcPts val="160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Parent Keyword</a:t>
            </a:r>
            <a:endParaRPr/>
          </a:p>
        </p:txBody>
      </p:sp>
      <p:pic>
        <p:nvPicPr>
          <p:cNvPr id="570" name="Google Shape;570;p96"/>
          <p:cNvPicPr preferRelativeResize="0"/>
          <p:nvPr/>
        </p:nvPicPr>
        <p:blipFill>
          <a:blip r:embed="rId3">
            <a:alphaModFix/>
          </a:blip>
          <a:stretch>
            <a:fillRect/>
          </a:stretch>
        </p:blipFill>
        <p:spPr>
          <a:xfrm>
            <a:off x="152400" y="2006250"/>
            <a:ext cx="3600524" cy="2984850"/>
          </a:xfrm>
          <a:prstGeom prst="rect">
            <a:avLst/>
          </a:prstGeom>
          <a:noFill/>
          <a:ln>
            <a:noFill/>
          </a:ln>
        </p:spPr>
      </p:pic>
      <p:pic>
        <p:nvPicPr>
          <p:cNvPr id="571" name="Google Shape;571;p96"/>
          <p:cNvPicPr preferRelativeResize="0"/>
          <p:nvPr/>
        </p:nvPicPr>
        <p:blipFill>
          <a:blip r:embed="rId4">
            <a:alphaModFix/>
          </a:blip>
          <a:stretch>
            <a:fillRect/>
          </a:stretch>
        </p:blipFill>
        <p:spPr>
          <a:xfrm>
            <a:off x="3905324" y="2006250"/>
            <a:ext cx="3859827" cy="29848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Overriding</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Constructor Overriding</a:t>
            </a:r>
            <a:endParaRPr/>
          </a:p>
        </p:txBody>
      </p:sp>
      <p:sp>
        <p:nvSpPr>
          <p:cNvPr id="582" name="Google Shape;582;p9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Karena constructor sama seperti function, maka constructor-pun bisa kita deklarasikan ulang di class Child nya</a:t>
            </a:r>
            <a:endParaRPr/>
          </a:p>
          <a:p>
            <a:pPr indent="-311150" lvl="0" marL="457200" rtl="0" algn="l">
              <a:spcBef>
                <a:spcPts val="0"/>
              </a:spcBef>
              <a:spcAft>
                <a:spcPts val="0"/>
              </a:spcAft>
              <a:buSzPts val="1300"/>
              <a:buChar char="●"/>
            </a:pPr>
            <a:r>
              <a:rPr lang="id"/>
              <a:t>Sebenarnya di PHP, kita bisa meng-override function dengan arguments yang berbeda, namun sangat tidak disarankan</a:t>
            </a:r>
            <a:endParaRPr/>
          </a:p>
          <a:p>
            <a:pPr indent="-311150" lvl="0" marL="457200" rtl="0" algn="l">
              <a:spcBef>
                <a:spcPts val="0"/>
              </a:spcBef>
              <a:spcAft>
                <a:spcPts val="0"/>
              </a:spcAft>
              <a:buSzPts val="1300"/>
              <a:buChar char="●"/>
            </a:pPr>
            <a:r>
              <a:rPr lang="id"/>
              <a:t>Jika kita melakukan override function dengan arguments berbeda, maka PHP akan menampilkan WARNING</a:t>
            </a:r>
            <a:endParaRPr/>
          </a:p>
          <a:p>
            <a:pPr indent="-311150" lvl="0" marL="457200" rtl="0" algn="l">
              <a:spcBef>
                <a:spcPts val="0"/>
              </a:spcBef>
              <a:spcAft>
                <a:spcPts val="0"/>
              </a:spcAft>
              <a:buSzPts val="1300"/>
              <a:buChar char="●"/>
            </a:pPr>
            <a:r>
              <a:rPr lang="id"/>
              <a:t>Namun berbeda dengan constructor overriding, kita boleh meng-override dengan mengubah arguments nya, namun direkomendasikan untuk memanggil parent constructor</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a:t>
            </a:r>
            <a:r>
              <a:rPr lang="id"/>
              <a:t> : Merubah Arguments Overriding</a:t>
            </a:r>
            <a:endParaRPr/>
          </a:p>
        </p:txBody>
      </p:sp>
      <p:pic>
        <p:nvPicPr>
          <p:cNvPr id="588" name="Google Shape;588;p99"/>
          <p:cNvPicPr preferRelativeResize="0"/>
          <p:nvPr/>
        </p:nvPicPr>
        <p:blipFill>
          <a:blip r:embed="rId3">
            <a:alphaModFix/>
          </a:blip>
          <a:stretch>
            <a:fillRect/>
          </a:stretch>
        </p:blipFill>
        <p:spPr>
          <a:xfrm>
            <a:off x="152400" y="2006250"/>
            <a:ext cx="8600134"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10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Overriding (1)</a:t>
            </a:r>
            <a:endParaRPr/>
          </a:p>
        </p:txBody>
      </p:sp>
      <p:pic>
        <p:nvPicPr>
          <p:cNvPr id="594" name="Google Shape;594;p100"/>
          <p:cNvPicPr preferRelativeResize="0"/>
          <p:nvPr/>
        </p:nvPicPr>
        <p:blipFill>
          <a:blip r:embed="rId3">
            <a:alphaModFix/>
          </a:blip>
          <a:stretch>
            <a:fillRect/>
          </a:stretch>
        </p:blipFill>
        <p:spPr>
          <a:xfrm>
            <a:off x="152400" y="2006250"/>
            <a:ext cx="8007742" cy="298485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Constructor Overriding (2)</a:t>
            </a:r>
            <a:endParaRPr/>
          </a:p>
        </p:txBody>
      </p:sp>
      <p:pic>
        <p:nvPicPr>
          <p:cNvPr id="600" name="Google Shape;600;p101"/>
          <p:cNvPicPr preferRelativeResize="0"/>
          <p:nvPr/>
        </p:nvPicPr>
        <p:blipFill>
          <a:blip r:embed="rId3">
            <a:alphaModFix/>
          </a:blip>
          <a:stretch>
            <a:fillRect/>
          </a:stretch>
        </p:blipFill>
        <p:spPr>
          <a:xfrm>
            <a:off x="152400" y="2006250"/>
            <a:ext cx="8839202" cy="230549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Class?</a:t>
            </a:r>
            <a:endParaRPr/>
          </a:p>
        </p:txBody>
      </p:sp>
      <p:sp>
        <p:nvSpPr>
          <p:cNvPr id="135" name="Google Shape;135;p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Class adalah blueprint, prototype atau cetakan untuk membuat Object</a:t>
            </a:r>
            <a:endParaRPr/>
          </a:p>
          <a:p>
            <a:pPr indent="-311150" lvl="0" marL="457200" rtl="0" algn="l">
              <a:spcBef>
                <a:spcPts val="0"/>
              </a:spcBef>
              <a:spcAft>
                <a:spcPts val="0"/>
              </a:spcAft>
              <a:buSzPts val="1300"/>
              <a:buChar char="●"/>
            </a:pPr>
            <a:r>
              <a:rPr lang="id"/>
              <a:t>Class berisikan deklarasi semua properties dan functions yang dimiliki oleh Object</a:t>
            </a:r>
            <a:endParaRPr/>
          </a:p>
          <a:p>
            <a:pPr indent="-311150" lvl="0" marL="457200" rtl="0" algn="l">
              <a:spcBef>
                <a:spcPts val="0"/>
              </a:spcBef>
              <a:spcAft>
                <a:spcPts val="0"/>
              </a:spcAft>
              <a:buSzPts val="1300"/>
              <a:buChar char="●"/>
            </a:pPr>
            <a:r>
              <a:rPr lang="id"/>
              <a:t>Setiap Object selalu dibuat dari Class</a:t>
            </a:r>
            <a:endParaRPr/>
          </a:p>
          <a:p>
            <a:pPr indent="-311150" lvl="0" marL="457200" rtl="0" algn="l">
              <a:spcBef>
                <a:spcPts val="0"/>
              </a:spcBef>
              <a:spcAft>
                <a:spcPts val="0"/>
              </a:spcAft>
              <a:buSzPts val="1300"/>
              <a:buChar char="●"/>
            </a:pPr>
            <a:r>
              <a:rPr lang="id"/>
              <a:t>Dan sebuah Class bisa membuat Object tanpa batas</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10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Polymorphism</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Polymorphism</a:t>
            </a:r>
            <a:endParaRPr/>
          </a:p>
        </p:txBody>
      </p:sp>
      <p:sp>
        <p:nvSpPr>
          <p:cNvPr id="611" name="Google Shape;611;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Polymorphism berasal dari bahasa Yunani yang berarti banyak bentuk.</a:t>
            </a:r>
            <a:endParaRPr/>
          </a:p>
          <a:p>
            <a:pPr indent="-311150" lvl="0" marL="457200" rtl="0" algn="l">
              <a:spcBef>
                <a:spcPts val="0"/>
              </a:spcBef>
              <a:spcAft>
                <a:spcPts val="0"/>
              </a:spcAft>
              <a:buSzPts val="1300"/>
              <a:buChar char="●"/>
            </a:pPr>
            <a:r>
              <a:rPr lang="id"/>
              <a:t>Dalam OOP, Polymorphism adalah kemampuan sebuah object berubah bentuk menjadi bentuk lain</a:t>
            </a:r>
            <a:endParaRPr/>
          </a:p>
          <a:p>
            <a:pPr indent="-311150" lvl="0" marL="457200" rtl="0" algn="l">
              <a:spcBef>
                <a:spcPts val="0"/>
              </a:spcBef>
              <a:spcAft>
                <a:spcPts val="0"/>
              </a:spcAft>
              <a:buSzPts val="1300"/>
              <a:buChar char="●"/>
            </a:pPr>
            <a:r>
              <a:rPr lang="id"/>
              <a:t>Polymorphism erat hubungannya dengan Inheritance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Inheritance</a:t>
            </a:r>
            <a:endParaRPr/>
          </a:p>
        </p:txBody>
      </p:sp>
      <p:pic>
        <p:nvPicPr>
          <p:cNvPr id="617" name="Google Shape;617;p104"/>
          <p:cNvPicPr preferRelativeResize="0"/>
          <p:nvPr/>
        </p:nvPicPr>
        <p:blipFill>
          <a:blip r:embed="rId3">
            <a:alphaModFix/>
          </a:blip>
          <a:stretch>
            <a:fillRect/>
          </a:stretch>
        </p:blipFill>
        <p:spPr>
          <a:xfrm>
            <a:off x="152400" y="2006250"/>
            <a:ext cx="6189941" cy="29848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Polymorphism</a:t>
            </a:r>
            <a:endParaRPr/>
          </a:p>
        </p:txBody>
      </p:sp>
      <p:pic>
        <p:nvPicPr>
          <p:cNvPr id="623" name="Google Shape;623;p105"/>
          <p:cNvPicPr preferRelativeResize="0"/>
          <p:nvPr/>
        </p:nvPicPr>
        <p:blipFill>
          <a:blip r:embed="rId3">
            <a:alphaModFix/>
          </a:blip>
          <a:stretch>
            <a:fillRect/>
          </a:stretch>
        </p:blipFill>
        <p:spPr>
          <a:xfrm>
            <a:off x="152400" y="2006250"/>
            <a:ext cx="8839199" cy="297566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Argument Polymorphism</a:t>
            </a:r>
            <a:endParaRPr/>
          </a:p>
        </p:txBody>
      </p:sp>
      <p:pic>
        <p:nvPicPr>
          <p:cNvPr id="629" name="Google Shape;629;p106"/>
          <p:cNvPicPr preferRelativeResize="0"/>
          <p:nvPr/>
        </p:nvPicPr>
        <p:blipFill>
          <a:blip r:embed="rId3">
            <a:alphaModFix/>
          </a:blip>
          <a:stretch>
            <a:fillRect/>
          </a:stretch>
        </p:blipFill>
        <p:spPr>
          <a:xfrm>
            <a:off x="152400" y="2006250"/>
            <a:ext cx="8839201" cy="2708366"/>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Check &amp; Casts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Check &amp; Casts</a:t>
            </a:r>
            <a:endParaRPr/>
          </a:p>
        </p:txBody>
      </p:sp>
      <p:sp>
        <p:nvSpPr>
          <p:cNvPr id="640" name="Google Shape;640;p10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sudah tau cara melakukan konversi tipe data bukan class</a:t>
            </a:r>
            <a:endParaRPr/>
          </a:p>
          <a:p>
            <a:pPr indent="-311150" lvl="0" marL="457200" rtl="0" algn="l">
              <a:spcBef>
                <a:spcPts val="0"/>
              </a:spcBef>
              <a:spcAft>
                <a:spcPts val="0"/>
              </a:spcAft>
              <a:buSzPts val="1300"/>
              <a:buChar char="●"/>
            </a:pPr>
            <a:r>
              <a:rPr lang="id"/>
              <a:t>Khusus untuk tipe data object, kita tidak perlu melakukan konversi secara eksplisit</a:t>
            </a:r>
            <a:endParaRPr/>
          </a:p>
          <a:p>
            <a:pPr indent="-311150" lvl="0" marL="457200" rtl="0" algn="l">
              <a:spcBef>
                <a:spcPts val="0"/>
              </a:spcBef>
              <a:spcAft>
                <a:spcPts val="0"/>
              </a:spcAft>
              <a:buSzPts val="1300"/>
              <a:buChar char="●"/>
            </a:pPr>
            <a:r>
              <a:rPr lang="id"/>
              <a:t>Namun agar aman, sebelum melakukan casts, pastikan kita melakukan type check (pengecekan tipe data), dengan menggunakan kata kunci instanceof</a:t>
            </a:r>
            <a:endParaRPr/>
          </a:p>
          <a:p>
            <a:pPr indent="-311150" lvl="0" marL="457200" rtl="0" algn="l">
              <a:spcBef>
                <a:spcPts val="0"/>
              </a:spcBef>
              <a:spcAft>
                <a:spcPts val="0"/>
              </a:spcAft>
              <a:buSzPts val="1300"/>
              <a:buChar char="●"/>
            </a:pPr>
            <a:r>
              <a:rPr lang="id"/>
              <a:t>Hasil operator instanceof adalah boolean, true jika tipe data sesuai, false jika tidak sesuai</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Type Check &amp; Casts</a:t>
            </a:r>
            <a:endParaRPr/>
          </a:p>
        </p:txBody>
      </p:sp>
      <p:pic>
        <p:nvPicPr>
          <p:cNvPr id="646" name="Google Shape;646;p109"/>
          <p:cNvPicPr preferRelativeResize="0"/>
          <p:nvPr/>
        </p:nvPicPr>
        <p:blipFill>
          <a:blip r:embed="rId3">
            <a:alphaModFix/>
          </a:blip>
          <a:stretch>
            <a:fillRect/>
          </a:stretch>
        </p:blipFill>
        <p:spPr>
          <a:xfrm>
            <a:off x="152400" y="2006250"/>
            <a:ext cx="8839198" cy="2898749"/>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11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Class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Abstract Class</a:t>
            </a:r>
            <a:endParaRPr/>
          </a:p>
        </p:txBody>
      </p:sp>
      <p:sp>
        <p:nvSpPr>
          <p:cNvPr id="657" name="Google Shape;657;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kita membuat class, kita bisa menjadikan sebuah class sebagai abstract class.</a:t>
            </a:r>
            <a:endParaRPr/>
          </a:p>
          <a:p>
            <a:pPr indent="-311150" lvl="0" marL="457200" rtl="0" algn="l">
              <a:spcBef>
                <a:spcPts val="0"/>
              </a:spcBef>
              <a:spcAft>
                <a:spcPts val="0"/>
              </a:spcAft>
              <a:buSzPts val="1300"/>
              <a:buChar char="●"/>
            </a:pPr>
            <a:r>
              <a:rPr lang="id"/>
              <a:t>Abstract class artinya, class tersebut tidak bisa dibuat sebagai object secara langsung, hanya bisa diturunkan</a:t>
            </a:r>
            <a:endParaRPr/>
          </a:p>
          <a:p>
            <a:pPr indent="-311150" lvl="0" marL="457200" rtl="0" algn="l">
              <a:spcBef>
                <a:spcPts val="0"/>
              </a:spcBef>
              <a:spcAft>
                <a:spcPts val="0"/>
              </a:spcAft>
              <a:buSzPts val="1300"/>
              <a:buChar char="●"/>
            </a:pPr>
            <a:r>
              <a:rPr lang="id"/>
              <a:t>Untuk membuat sebuah class menjadi abstract, kita bisa menggunakan kata kunci abstract sebelum kata kunci class</a:t>
            </a:r>
            <a:endParaRPr/>
          </a:p>
          <a:p>
            <a:pPr indent="-311150" lvl="0" marL="457200" rtl="0" algn="l">
              <a:spcBef>
                <a:spcPts val="0"/>
              </a:spcBef>
              <a:spcAft>
                <a:spcPts val="0"/>
              </a:spcAft>
              <a:buSzPts val="1300"/>
              <a:buChar char="●"/>
            </a:pPr>
            <a:r>
              <a:rPr lang="id"/>
              <a:t>Sehingga Abstract Class bisa kita gunakan sebagai kontrak child class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